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Bricolage Grotesque" panose="020B0604020202020204" charset="0"/>
      <p:regular r:id="rId17"/>
    </p:embeddedFont>
    <p:embeddedFont>
      <p:font typeface="Bricolage Grotesque Bold" panose="020B0604020202020204" charset="0"/>
      <p:regular r:id="rId18"/>
    </p:embeddedFont>
    <p:embeddedFont>
      <p:font typeface="Bricolage Grotesque Semi-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ucida Sans Unicode" panose="020B0602030504020204" pitchFamily="3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4.jpeg"/><Relationship Id="rId7" Type="http://schemas.openxmlformats.org/officeDocument/2006/relationships/image" Target="../media/image6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1.svg"/><Relationship Id="rId7" Type="http://schemas.openxmlformats.org/officeDocument/2006/relationships/image" Target="../media/image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4.sv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4.sv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1035" y="4355605"/>
            <a:ext cx="13763624" cy="593139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6000" y="763258"/>
            <a:ext cx="16212819" cy="4978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95"/>
              </a:spcBef>
            </a:pPr>
            <a:r>
              <a:rPr sz="5600" spc="-40" dirty="0">
                <a:latin typeface="Lucida Sans Unicode"/>
                <a:cs typeface="Lucida Sans Unicode"/>
              </a:rPr>
              <a:t>Казахский</a:t>
            </a:r>
            <a:r>
              <a:rPr sz="5600" spc="-345" dirty="0">
                <a:latin typeface="Lucida Sans Unicode"/>
                <a:cs typeface="Lucida Sans Unicode"/>
              </a:rPr>
              <a:t> </a:t>
            </a:r>
            <a:r>
              <a:rPr sz="5600" spc="55" dirty="0">
                <a:latin typeface="Lucida Sans Unicode"/>
                <a:cs typeface="Lucida Sans Unicode"/>
              </a:rPr>
              <a:t>национальный</a:t>
            </a:r>
            <a:r>
              <a:rPr sz="5600" spc="-345" dirty="0">
                <a:latin typeface="Lucida Sans Unicode"/>
                <a:cs typeface="Lucida Sans Unicode"/>
              </a:rPr>
              <a:t> </a:t>
            </a:r>
            <a:r>
              <a:rPr sz="5600" spc="-10" dirty="0">
                <a:latin typeface="Lucida Sans Unicode"/>
                <a:cs typeface="Lucida Sans Unicode"/>
              </a:rPr>
              <a:t>университет</a:t>
            </a:r>
            <a:r>
              <a:rPr sz="5600" spc="-345" dirty="0">
                <a:latin typeface="Lucida Sans Unicode"/>
                <a:cs typeface="Lucida Sans Unicode"/>
              </a:rPr>
              <a:t> </a:t>
            </a:r>
            <a:r>
              <a:rPr sz="5600" spc="30" dirty="0">
                <a:latin typeface="Lucida Sans Unicode"/>
                <a:cs typeface="Lucida Sans Unicode"/>
              </a:rPr>
              <a:t>имени </a:t>
            </a:r>
            <a:r>
              <a:rPr sz="5600" spc="-55" dirty="0">
                <a:latin typeface="Lucida Sans Unicode"/>
                <a:cs typeface="Lucida Sans Unicode"/>
              </a:rPr>
              <a:t>аль-</a:t>
            </a:r>
            <a:r>
              <a:rPr sz="5600" spc="90" dirty="0">
                <a:latin typeface="Lucida Sans Unicode"/>
                <a:cs typeface="Lucida Sans Unicode"/>
              </a:rPr>
              <a:t>Фараби</a:t>
            </a:r>
            <a:endParaRPr sz="5600">
              <a:latin typeface="Lucida Sans Unicode"/>
              <a:cs typeface="Lucida Sans Unicode"/>
            </a:endParaRPr>
          </a:p>
          <a:p>
            <a:pPr marL="147955" marR="96520" algn="ctr">
              <a:lnSpc>
                <a:spcPts val="7800"/>
              </a:lnSpc>
              <a:spcBef>
                <a:spcPts val="240"/>
              </a:spcBef>
            </a:pPr>
            <a:r>
              <a:rPr sz="5600" dirty="0">
                <a:latin typeface="Lucida Sans Unicode"/>
                <a:cs typeface="Lucida Sans Unicode"/>
              </a:rPr>
              <a:t>Факультет</a:t>
            </a:r>
            <a:r>
              <a:rPr sz="5600" spc="-190" dirty="0">
                <a:latin typeface="Lucida Sans Unicode"/>
                <a:cs typeface="Lucida Sans Unicode"/>
              </a:rPr>
              <a:t> </a:t>
            </a:r>
            <a:r>
              <a:rPr sz="5600" spc="-140" dirty="0">
                <a:latin typeface="Lucida Sans Unicode"/>
                <a:cs typeface="Lucida Sans Unicode"/>
              </a:rPr>
              <a:t>географии</a:t>
            </a:r>
            <a:r>
              <a:rPr sz="5600" spc="-185" dirty="0">
                <a:latin typeface="Lucida Sans Unicode"/>
                <a:cs typeface="Lucida Sans Unicode"/>
              </a:rPr>
              <a:t> </a:t>
            </a:r>
            <a:r>
              <a:rPr sz="5600" spc="70" dirty="0">
                <a:latin typeface="Lucida Sans Unicode"/>
                <a:cs typeface="Lucida Sans Unicode"/>
              </a:rPr>
              <a:t>и</a:t>
            </a:r>
            <a:r>
              <a:rPr sz="5600" spc="-185" dirty="0">
                <a:latin typeface="Lucida Sans Unicode"/>
                <a:cs typeface="Lucida Sans Unicode"/>
              </a:rPr>
              <a:t> </a:t>
            </a:r>
            <a:r>
              <a:rPr sz="5600" spc="-10" dirty="0">
                <a:latin typeface="Lucida Sans Unicode"/>
                <a:cs typeface="Lucida Sans Unicode"/>
              </a:rPr>
              <a:t>природопользования </a:t>
            </a:r>
            <a:r>
              <a:rPr sz="5600" spc="-130" dirty="0">
                <a:latin typeface="Lucida Sans Unicode"/>
                <a:cs typeface="Lucida Sans Unicode"/>
              </a:rPr>
              <a:t>Кафедра</a:t>
            </a:r>
            <a:r>
              <a:rPr sz="5600" spc="-290" dirty="0">
                <a:latin typeface="Lucida Sans Unicode"/>
                <a:cs typeface="Lucida Sans Unicode"/>
              </a:rPr>
              <a:t> </a:t>
            </a:r>
            <a:r>
              <a:rPr sz="5600" spc="-25" dirty="0">
                <a:latin typeface="Lucida Sans Unicode"/>
                <a:cs typeface="Lucida Sans Unicode"/>
              </a:rPr>
              <a:t>рекреационной</a:t>
            </a:r>
            <a:r>
              <a:rPr sz="5600" spc="-285" dirty="0">
                <a:latin typeface="Lucida Sans Unicode"/>
                <a:cs typeface="Lucida Sans Unicode"/>
              </a:rPr>
              <a:t> </a:t>
            </a:r>
            <a:r>
              <a:rPr sz="5600" spc="-140" dirty="0">
                <a:latin typeface="Lucida Sans Unicode"/>
                <a:cs typeface="Lucida Sans Unicode"/>
              </a:rPr>
              <a:t>географии</a:t>
            </a:r>
            <a:r>
              <a:rPr sz="5600" spc="-290" dirty="0">
                <a:latin typeface="Lucida Sans Unicode"/>
                <a:cs typeface="Lucida Sans Unicode"/>
              </a:rPr>
              <a:t> </a:t>
            </a:r>
            <a:r>
              <a:rPr sz="5600" spc="20" dirty="0">
                <a:latin typeface="Lucida Sans Unicode"/>
                <a:cs typeface="Lucida Sans Unicode"/>
              </a:rPr>
              <a:t>и </a:t>
            </a:r>
            <a:r>
              <a:rPr sz="5600" spc="-10" dirty="0">
                <a:latin typeface="Lucida Sans Unicode"/>
                <a:cs typeface="Lucida Sans Unicode"/>
              </a:rPr>
              <a:t>туризма</a:t>
            </a:r>
            <a:endParaRPr sz="5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4621" y="1866852"/>
            <a:ext cx="9628192" cy="7391448"/>
            <a:chOff x="0" y="0"/>
            <a:chExt cx="1491659" cy="11451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91659" cy="1145129"/>
            </a:xfrm>
            <a:custGeom>
              <a:avLst/>
              <a:gdLst/>
              <a:ahLst/>
              <a:cxnLst/>
              <a:rect l="l" t="t" r="r" b="b"/>
              <a:pathLst>
                <a:path w="1491659" h="1145129">
                  <a:moveTo>
                    <a:pt x="0" y="0"/>
                  </a:moveTo>
                  <a:lnTo>
                    <a:pt x="1491659" y="0"/>
                  </a:lnTo>
                  <a:lnTo>
                    <a:pt x="1491659" y="1145129"/>
                  </a:lnTo>
                  <a:lnTo>
                    <a:pt x="0" y="1145129"/>
                  </a:lnTo>
                  <a:close/>
                </a:path>
              </a:pathLst>
            </a:custGeom>
            <a:blipFill>
              <a:blip r:embed="rId2"/>
              <a:stretch>
                <a:fillRect l="-7681" r="-768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4805" y="5454642"/>
            <a:ext cx="6974495" cy="3803658"/>
            <a:chOff x="0" y="0"/>
            <a:chExt cx="1836904" cy="1001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36904" cy="1001786"/>
            </a:xfrm>
            <a:custGeom>
              <a:avLst/>
              <a:gdLst/>
              <a:ahLst/>
              <a:cxnLst/>
              <a:rect l="l" t="t" r="r" b="b"/>
              <a:pathLst>
                <a:path w="1836904" h="1001786">
                  <a:moveTo>
                    <a:pt x="0" y="0"/>
                  </a:moveTo>
                  <a:lnTo>
                    <a:pt x="1836904" y="0"/>
                  </a:lnTo>
                  <a:lnTo>
                    <a:pt x="1836904" y="1001786"/>
                  </a:lnTo>
                  <a:lnTo>
                    <a:pt x="0" y="1001786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836904" cy="992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315498" y="1866852"/>
            <a:ext cx="5943802" cy="2559411"/>
            <a:chOff x="0" y="0"/>
            <a:chExt cx="1946392" cy="8381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46392" cy="838120"/>
            </a:xfrm>
            <a:custGeom>
              <a:avLst/>
              <a:gdLst/>
              <a:ahLst/>
              <a:cxnLst/>
              <a:rect l="l" t="t" r="r" b="b"/>
              <a:pathLst>
                <a:path w="1946392" h="838120">
                  <a:moveTo>
                    <a:pt x="0" y="0"/>
                  </a:moveTo>
                  <a:lnTo>
                    <a:pt x="1946392" y="0"/>
                  </a:lnTo>
                  <a:lnTo>
                    <a:pt x="1946392" y="838120"/>
                  </a:lnTo>
                  <a:lnTo>
                    <a:pt x="0" y="838120"/>
                  </a:lnTo>
                  <a:close/>
                </a:path>
              </a:pathLst>
            </a:custGeom>
            <a:blipFill>
              <a:blip r:embed="rId3"/>
              <a:stretch>
                <a:fillRect t="-27270" b="-27270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2165832" y="5454642"/>
            <a:ext cx="1140854" cy="1140854"/>
          </a:xfrm>
          <a:custGeom>
            <a:avLst/>
            <a:gdLst/>
            <a:ahLst/>
            <a:cxnLst/>
            <a:rect l="l" t="t" r="r" b="b"/>
            <a:pathLst>
              <a:path w="1140854" h="1140854">
                <a:moveTo>
                  <a:pt x="0" y="0"/>
                </a:moveTo>
                <a:lnTo>
                  <a:pt x="1140854" y="0"/>
                </a:lnTo>
                <a:lnTo>
                  <a:pt x="1140854" y="1140854"/>
                </a:lnTo>
                <a:lnTo>
                  <a:pt x="0" y="1140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6189" y="360693"/>
            <a:ext cx="176863" cy="176863"/>
          </a:xfrm>
          <a:custGeom>
            <a:avLst/>
            <a:gdLst/>
            <a:ahLst/>
            <a:cxnLst/>
            <a:rect l="l" t="t" r="r" b="b"/>
            <a:pathLst>
              <a:path w="176863" h="176863">
                <a:moveTo>
                  <a:pt x="0" y="0"/>
                </a:moveTo>
                <a:lnTo>
                  <a:pt x="176863" y="0"/>
                </a:lnTo>
                <a:lnTo>
                  <a:pt x="176863" y="176863"/>
                </a:lnTo>
                <a:lnTo>
                  <a:pt x="0" y="176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19302" y="374554"/>
            <a:ext cx="332095" cy="149141"/>
          </a:xfrm>
          <a:custGeom>
            <a:avLst/>
            <a:gdLst/>
            <a:ahLst/>
            <a:cxnLst/>
            <a:rect l="l" t="t" r="r" b="b"/>
            <a:pathLst>
              <a:path w="332095" h="149141">
                <a:moveTo>
                  <a:pt x="0" y="0"/>
                </a:moveTo>
                <a:lnTo>
                  <a:pt x="332095" y="0"/>
                </a:lnTo>
                <a:lnTo>
                  <a:pt x="332095" y="149141"/>
                </a:lnTo>
                <a:lnTo>
                  <a:pt x="0" y="1491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315498" y="6006851"/>
            <a:ext cx="4716520" cy="588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2099" spc="-146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Приоритетные направления международной деятельности: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15498" y="7008712"/>
            <a:ext cx="4716520" cy="153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Сокращение выбросов углекислого газа и других парниковых газов.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Защита биологического разнообразия и природных экосистем.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Управление отходами и переработка материалов для снижения их негативного влияния на природу.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Борьба с обезлесением и восстановление деградированных земель.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38425"/>
            <a:ext cx="10427799" cy="7719875"/>
            <a:chOff x="0" y="0"/>
            <a:chExt cx="2746416" cy="2033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6416" cy="2033218"/>
            </a:xfrm>
            <a:custGeom>
              <a:avLst/>
              <a:gdLst/>
              <a:ahLst/>
              <a:cxnLst/>
              <a:rect l="l" t="t" r="r" b="b"/>
              <a:pathLst>
                <a:path w="2746416" h="2033218">
                  <a:moveTo>
                    <a:pt x="0" y="0"/>
                  </a:moveTo>
                  <a:lnTo>
                    <a:pt x="2746416" y="0"/>
                  </a:lnTo>
                  <a:lnTo>
                    <a:pt x="2746416" y="2033218"/>
                  </a:lnTo>
                  <a:lnTo>
                    <a:pt x="0" y="2033218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2746416" cy="2023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743820" y="5038980"/>
            <a:ext cx="598170" cy="598170"/>
          </a:xfrm>
          <a:custGeom>
            <a:avLst/>
            <a:gdLst/>
            <a:ahLst/>
            <a:cxnLst/>
            <a:rect l="l" t="t" r="r" b="b"/>
            <a:pathLst>
              <a:path w="598170" h="598170">
                <a:moveTo>
                  <a:pt x="0" y="0"/>
                </a:moveTo>
                <a:lnTo>
                  <a:pt x="598169" y="0"/>
                </a:lnTo>
                <a:lnTo>
                  <a:pt x="598169" y="598170"/>
                </a:lnTo>
                <a:lnTo>
                  <a:pt x="0" y="598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6189" y="360693"/>
            <a:ext cx="176863" cy="176863"/>
          </a:xfrm>
          <a:custGeom>
            <a:avLst/>
            <a:gdLst/>
            <a:ahLst/>
            <a:cxnLst/>
            <a:rect l="l" t="t" r="r" b="b"/>
            <a:pathLst>
              <a:path w="176863" h="176863">
                <a:moveTo>
                  <a:pt x="0" y="0"/>
                </a:moveTo>
                <a:lnTo>
                  <a:pt x="176863" y="0"/>
                </a:lnTo>
                <a:lnTo>
                  <a:pt x="176863" y="176863"/>
                </a:lnTo>
                <a:lnTo>
                  <a:pt x="0" y="1768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19302" y="374554"/>
            <a:ext cx="332095" cy="149141"/>
          </a:xfrm>
          <a:custGeom>
            <a:avLst/>
            <a:gdLst/>
            <a:ahLst/>
            <a:cxnLst/>
            <a:rect l="l" t="t" r="r" b="b"/>
            <a:pathLst>
              <a:path w="332095" h="149141">
                <a:moveTo>
                  <a:pt x="0" y="0"/>
                </a:moveTo>
                <a:lnTo>
                  <a:pt x="332095" y="0"/>
                </a:lnTo>
                <a:lnTo>
                  <a:pt x="332095" y="149141"/>
                </a:lnTo>
                <a:lnTo>
                  <a:pt x="0" y="149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1816383" y="0"/>
            <a:ext cx="5442917" cy="10287000"/>
            <a:chOff x="0" y="0"/>
            <a:chExt cx="906310" cy="17129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6310" cy="1712907"/>
            </a:xfrm>
            <a:custGeom>
              <a:avLst/>
              <a:gdLst/>
              <a:ahLst/>
              <a:cxnLst/>
              <a:rect l="l" t="t" r="r" b="b"/>
              <a:pathLst>
                <a:path w="906310" h="1712907">
                  <a:moveTo>
                    <a:pt x="0" y="0"/>
                  </a:moveTo>
                  <a:lnTo>
                    <a:pt x="906310" y="0"/>
                  </a:lnTo>
                  <a:lnTo>
                    <a:pt x="906310" y="1712907"/>
                  </a:lnTo>
                  <a:lnTo>
                    <a:pt x="0" y="1712907"/>
                  </a:lnTo>
                  <a:close/>
                </a:path>
              </a:pathLst>
            </a:custGeom>
            <a:blipFill>
              <a:blip r:embed="rId8"/>
              <a:stretch>
                <a:fillRect l="-117998" r="-11799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2236040" y="537556"/>
            <a:ext cx="4603603" cy="3080116"/>
            <a:chOff x="0" y="0"/>
            <a:chExt cx="1212472" cy="8112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12472" cy="811224"/>
            </a:xfrm>
            <a:custGeom>
              <a:avLst/>
              <a:gdLst/>
              <a:ahLst/>
              <a:cxnLst/>
              <a:rect l="l" t="t" r="r" b="b"/>
              <a:pathLst>
                <a:path w="1212472" h="811224">
                  <a:moveTo>
                    <a:pt x="0" y="0"/>
                  </a:moveTo>
                  <a:lnTo>
                    <a:pt x="1212472" y="0"/>
                  </a:lnTo>
                  <a:lnTo>
                    <a:pt x="1212472" y="811224"/>
                  </a:lnTo>
                  <a:lnTo>
                    <a:pt x="0" y="811224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1212472" cy="8016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1830960"/>
            <a:ext cx="8376555" cy="201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2099" spc="-146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Региональный уровень охватывает крупные географические и экономические зоны, включая территории нескольких государств.</a:t>
            </a:r>
          </a:p>
          <a:p>
            <a:pPr algn="l">
              <a:lnSpc>
                <a:spcPts val="2309"/>
              </a:lnSpc>
            </a:pPr>
            <a:r>
              <a:rPr lang="en-US" sz="2099" spc="-146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Управление и контроль осуществляются через межгосударственные объединения — ЕС, АСЕАН, БРИКС, СНГ, ЕАЭС, Союз африканских государств и др.</a:t>
            </a:r>
          </a:p>
          <a:p>
            <a:pPr algn="l">
              <a:lnSpc>
                <a:spcPts val="2309"/>
              </a:lnSpc>
            </a:pPr>
            <a:r>
              <a:rPr lang="en-US" sz="2099" spc="-146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На этом уровне действует система совместного управления экологической безопасностью.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43052" y="4530294"/>
            <a:ext cx="8743820" cy="324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64"/>
              </a:lnSpc>
            </a:pPr>
            <a:r>
              <a:rPr lang="en-US" sz="1695" spc="-11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Экологические инновации направлены на экономию ресурсов и снижение вреда природе:</a:t>
            </a:r>
          </a:p>
          <a:p>
            <a:pPr algn="l">
              <a:lnSpc>
                <a:spcPts val="1864"/>
              </a:lnSpc>
            </a:pPr>
            <a:endParaRPr lang="en-US" sz="1695" spc="-118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marL="366019" lvl="1" indent="-183010" algn="l">
              <a:lnSpc>
                <a:spcPts val="1864"/>
              </a:lnSpc>
              <a:buFont typeface="Arial"/>
              <a:buChar char="•"/>
            </a:pPr>
            <a:r>
              <a:rPr lang="en-US" sz="1695" spc="-11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E-streets – энергосберегающее городское освещение.</a:t>
            </a:r>
          </a:p>
          <a:p>
            <a:pPr marL="366019" lvl="1" indent="-183010" algn="l">
              <a:lnSpc>
                <a:spcPts val="1864"/>
              </a:lnSpc>
              <a:buFont typeface="Arial"/>
              <a:buChar char="•"/>
            </a:pPr>
            <a:r>
              <a:rPr lang="en-US" sz="1695" spc="-11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Масдар (ОАЭ) – автономный экогород без вреда для среды.</a:t>
            </a:r>
          </a:p>
          <a:p>
            <a:pPr marL="366019" lvl="1" indent="-183010" algn="l">
              <a:lnSpc>
                <a:spcPts val="1864"/>
              </a:lnSpc>
              <a:buFont typeface="Arial"/>
              <a:buChar char="•"/>
            </a:pPr>
            <a:r>
              <a:rPr lang="en-US" sz="1695" spc="-11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HCPV-системы – дешёвые альтернативные источники энергии.</a:t>
            </a:r>
          </a:p>
          <a:p>
            <a:pPr marL="366019" lvl="1" indent="-183010" algn="l">
              <a:lnSpc>
                <a:spcPts val="1864"/>
              </a:lnSpc>
              <a:buFont typeface="Arial"/>
              <a:buChar char="•"/>
            </a:pPr>
            <a:r>
              <a:rPr lang="en-US" sz="1695" spc="-11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Биодизель – топливо из растительных масел, сокращает выбросы.</a:t>
            </a:r>
          </a:p>
          <a:p>
            <a:pPr marL="366019" lvl="1" indent="-183010" algn="l">
              <a:lnSpc>
                <a:spcPts val="1864"/>
              </a:lnSpc>
              <a:buFont typeface="Arial"/>
              <a:buChar char="•"/>
            </a:pPr>
            <a:r>
              <a:rPr lang="en-US" sz="1695" spc="-11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Электромобили – транспорт без выхлопов.</a:t>
            </a:r>
          </a:p>
          <a:p>
            <a:pPr marL="366019" lvl="1" indent="-183010" algn="l">
              <a:lnSpc>
                <a:spcPts val="1864"/>
              </a:lnSpc>
              <a:buFont typeface="Arial"/>
              <a:buChar char="•"/>
            </a:pPr>
            <a:r>
              <a:rPr lang="en-US" sz="1695" spc="-11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Топливные брикеты – отопление с минимальными выбросами.</a:t>
            </a:r>
          </a:p>
          <a:p>
            <a:pPr marL="366019" lvl="1" indent="-183010" algn="l">
              <a:lnSpc>
                <a:spcPts val="1864"/>
              </a:lnSpc>
              <a:buFont typeface="Arial"/>
              <a:buChar char="•"/>
            </a:pPr>
            <a:r>
              <a:rPr lang="en-US" sz="1695" spc="-11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Dustbot – робот для уборки и контроля загрязнения воздуха.</a:t>
            </a:r>
          </a:p>
          <a:p>
            <a:pPr marL="366019" lvl="1" indent="-183010" algn="l">
              <a:lnSpc>
                <a:spcPts val="1864"/>
              </a:lnSpc>
              <a:buFont typeface="Arial"/>
              <a:buChar char="•"/>
            </a:pPr>
            <a:r>
              <a:rPr lang="en-US" sz="1695" spc="-11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Синтетические деревья – поглощают CO₂.</a:t>
            </a:r>
          </a:p>
          <a:p>
            <a:pPr marL="366019" lvl="1" indent="-183010" algn="l">
              <a:lnSpc>
                <a:spcPts val="1864"/>
              </a:lnSpc>
              <a:buFont typeface="Arial"/>
              <a:buChar char="•"/>
            </a:pPr>
            <a:r>
              <a:rPr lang="en-US" sz="1695" spc="-11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Электростанция на курином помёте (Китай) – переработка отходов.</a:t>
            </a:r>
          </a:p>
          <a:p>
            <a:pPr marL="366019" lvl="1" indent="-183010" algn="l">
              <a:lnSpc>
                <a:spcPts val="1864"/>
              </a:lnSpc>
              <a:buFont typeface="Arial"/>
              <a:buChar char="•"/>
            </a:pPr>
            <a:r>
              <a:rPr lang="en-US" sz="1695" spc="-11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Воздухоочищающее дорожное покрытие – бетон с диоксидом титана.</a:t>
            </a:r>
          </a:p>
          <a:p>
            <a:pPr algn="l">
              <a:lnSpc>
                <a:spcPts val="1864"/>
              </a:lnSpc>
            </a:pPr>
            <a:endParaRPr lang="en-US" sz="1695" spc="-118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1864"/>
              </a:lnSpc>
            </a:pPr>
            <a:endParaRPr lang="en-US" sz="1695" spc="-118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430063" y="718965"/>
            <a:ext cx="4321334" cy="2537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2"/>
              </a:lnSpc>
            </a:pPr>
            <a:r>
              <a:rPr lang="en-US" sz="1547" b="1" spc="-108">
                <a:solidFill>
                  <a:srgbClr val="DAE1D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1. экологизацию экономики  - это процесс введения экологического фактора в анализ экономических показателей развития. Он предполагает разработку методов учета экономических потерь производства от снижения качества ОС и их минимизацию. Сюда можно отнести и «зеленую экономику» - многоотраслевую стратегию, направленную на восстановление природного капитала, повышение эффективности использования ресурсов и конкурентоспособности, а также улучшение социальных условий;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236040" y="3842989"/>
            <a:ext cx="4603603" cy="3041111"/>
            <a:chOff x="0" y="0"/>
            <a:chExt cx="1212472" cy="80095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12472" cy="800951"/>
            </a:xfrm>
            <a:custGeom>
              <a:avLst/>
              <a:gdLst/>
              <a:ahLst/>
              <a:cxnLst/>
              <a:rect l="l" t="t" r="r" b="b"/>
              <a:pathLst>
                <a:path w="1212472" h="800951">
                  <a:moveTo>
                    <a:pt x="0" y="0"/>
                  </a:moveTo>
                  <a:lnTo>
                    <a:pt x="1212472" y="0"/>
                  </a:lnTo>
                  <a:lnTo>
                    <a:pt x="1212472" y="800951"/>
                  </a:lnTo>
                  <a:lnTo>
                    <a:pt x="0" y="800951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9525"/>
              <a:ext cx="1212472" cy="791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407473" y="4052155"/>
            <a:ext cx="4260737" cy="271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5"/>
              </a:lnSpc>
            </a:pPr>
            <a:r>
              <a:rPr lang="en-US" sz="1532" b="1" spc="-107">
                <a:solidFill>
                  <a:srgbClr val="DAE1D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2. внедрение новых экологически безопасных технологий - применение экологически чистых технологий способствует обеспечению охраны окружающей среды. Эти технологии являются менее загрязняющими, предполагают более рациональное использование всех ресурсов, позволяют рециркулировать больше отходов и продуктов, образующихся в результате их использования, и обеспечить более приемлемую обработку остаточных отходов по сравнению с технологиями, которые они заменяют;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2236040" y="7074600"/>
            <a:ext cx="4603603" cy="549084"/>
            <a:chOff x="0" y="0"/>
            <a:chExt cx="1212472" cy="14461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12472" cy="144615"/>
            </a:xfrm>
            <a:custGeom>
              <a:avLst/>
              <a:gdLst/>
              <a:ahLst/>
              <a:cxnLst/>
              <a:rect l="l" t="t" r="r" b="b"/>
              <a:pathLst>
                <a:path w="1212472" h="144615">
                  <a:moveTo>
                    <a:pt x="0" y="0"/>
                  </a:moveTo>
                  <a:lnTo>
                    <a:pt x="1212472" y="0"/>
                  </a:lnTo>
                  <a:lnTo>
                    <a:pt x="1212472" y="144615"/>
                  </a:lnTo>
                  <a:lnTo>
                    <a:pt x="0" y="144615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1212472" cy="135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236040" y="7938009"/>
            <a:ext cx="4603603" cy="716254"/>
            <a:chOff x="0" y="0"/>
            <a:chExt cx="1212472" cy="18864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12472" cy="188643"/>
            </a:xfrm>
            <a:custGeom>
              <a:avLst/>
              <a:gdLst/>
              <a:ahLst/>
              <a:cxnLst/>
              <a:rect l="l" t="t" r="r" b="b"/>
              <a:pathLst>
                <a:path w="1212472" h="188643">
                  <a:moveTo>
                    <a:pt x="0" y="0"/>
                  </a:moveTo>
                  <a:lnTo>
                    <a:pt x="1212472" y="0"/>
                  </a:lnTo>
                  <a:lnTo>
                    <a:pt x="1212472" y="188643"/>
                  </a:lnTo>
                  <a:lnTo>
                    <a:pt x="0" y="188643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9525"/>
              <a:ext cx="1212472" cy="179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236040" y="9025737"/>
            <a:ext cx="4603603" cy="893373"/>
            <a:chOff x="0" y="0"/>
            <a:chExt cx="1212472" cy="23529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12472" cy="235292"/>
            </a:xfrm>
            <a:custGeom>
              <a:avLst/>
              <a:gdLst/>
              <a:ahLst/>
              <a:cxnLst/>
              <a:rect l="l" t="t" r="r" b="b"/>
              <a:pathLst>
                <a:path w="1212472" h="235292">
                  <a:moveTo>
                    <a:pt x="0" y="0"/>
                  </a:moveTo>
                  <a:lnTo>
                    <a:pt x="1212472" y="0"/>
                  </a:lnTo>
                  <a:lnTo>
                    <a:pt x="1212472" y="235292"/>
                  </a:lnTo>
                  <a:lnTo>
                    <a:pt x="0" y="235292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9525"/>
              <a:ext cx="1212472" cy="225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2430063" y="7149918"/>
            <a:ext cx="4260737" cy="41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5"/>
              </a:lnSpc>
            </a:pPr>
            <a:r>
              <a:rPr lang="en-US" sz="1532" b="1" spc="-107">
                <a:solidFill>
                  <a:srgbClr val="DAE1D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3. развитие зеленой экономики, внедрение ЦУР ;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430063" y="8125486"/>
            <a:ext cx="4260737" cy="41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5"/>
              </a:lnSpc>
            </a:pPr>
            <a:r>
              <a:rPr lang="en-US" sz="1532" b="1" spc="-107">
                <a:solidFill>
                  <a:srgbClr val="DAE1D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4. разработка национальных стратегий и законов;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430063" y="9277350"/>
            <a:ext cx="4260737" cy="41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5"/>
              </a:lnSpc>
            </a:pPr>
            <a:r>
              <a:rPr lang="en-US" sz="1532" b="1" spc="-107">
                <a:solidFill>
                  <a:srgbClr val="DAE1D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5. адаптация к изменению климата на региональном уровне.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400175"/>
            <a:ext cx="9933853" cy="511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74"/>
              </a:lnSpc>
            </a:pPr>
            <a:r>
              <a:rPr lang="en-US" sz="9842" b="1" spc="-885">
                <a:solidFill>
                  <a:srgbClr val="15342D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Локальный уровень экологической безопасности</a:t>
            </a:r>
          </a:p>
          <a:p>
            <a:pPr algn="l">
              <a:lnSpc>
                <a:spcPts val="7874"/>
              </a:lnSpc>
            </a:pPr>
            <a:endParaRPr lang="en-US" sz="9842" b="1" spc="-885">
              <a:solidFill>
                <a:srgbClr val="15342D"/>
              </a:solidFill>
              <a:latin typeface="Bricolage Grotesque Semi-Bold"/>
              <a:ea typeface="Bricolage Grotesque Semi-Bold"/>
              <a:cs typeface="Bricolage Grotesque Semi-Bold"/>
              <a:sym typeface="Bricolage Grotesque Semi-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2795" y="5647819"/>
            <a:ext cx="11617893" cy="4639181"/>
            <a:chOff x="0" y="0"/>
            <a:chExt cx="3059857" cy="12218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59856" cy="1221842"/>
            </a:xfrm>
            <a:custGeom>
              <a:avLst/>
              <a:gdLst/>
              <a:ahLst/>
              <a:cxnLst/>
              <a:rect l="l" t="t" r="r" b="b"/>
              <a:pathLst>
                <a:path w="3059856" h="1221842">
                  <a:moveTo>
                    <a:pt x="0" y="0"/>
                  </a:moveTo>
                  <a:lnTo>
                    <a:pt x="3059856" y="0"/>
                  </a:lnTo>
                  <a:lnTo>
                    <a:pt x="3059856" y="1221842"/>
                  </a:lnTo>
                  <a:lnTo>
                    <a:pt x="0" y="1221842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3059857" cy="1212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66189" y="6189897"/>
            <a:ext cx="10808040" cy="3766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0"/>
              </a:lnSpc>
            </a:pPr>
            <a:r>
              <a:rPr lang="en-US" sz="1627" spc="-113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Локальный уровень экологической безопасности — это управление состоянием окружающей среды на уровне городов, районов и предприятий. Его цель — обеспечение чистого воздуха, воды и комфортных условий жизни населения.</a:t>
            </a:r>
          </a:p>
          <a:p>
            <a:pPr algn="l">
              <a:lnSpc>
                <a:spcPts val="1790"/>
              </a:lnSpc>
            </a:pPr>
            <a:endParaRPr lang="en-US" sz="1627" spc="-113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1790"/>
              </a:lnSpc>
            </a:pPr>
            <a:r>
              <a:rPr lang="en-US" sz="1627" spc="-113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Местные органы власти и предприятия контролируют выбросы и сбросы, создают зелёные зоны, внедряют раздельный сбор и переработку отходов. В рамках градостроительного планирования учитываются экологические стандарты, проводится мониторинг воздуха и воды, регулируются промышленные выбросы.</a:t>
            </a:r>
          </a:p>
          <a:p>
            <a:pPr algn="l">
              <a:lnSpc>
                <a:spcPts val="1790"/>
              </a:lnSpc>
            </a:pPr>
            <a:endParaRPr lang="en-US" sz="1627" spc="-113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1790"/>
              </a:lnSpc>
            </a:pPr>
            <a:r>
              <a:rPr lang="en-US" sz="1627" spc="-113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Особое внимание уделяется управлению отходами и экологическому просвещению населения. Важным направлением является предотвращение и ликвидация последствий экологических катастроф, внедрение экологически чистых технологий.</a:t>
            </a:r>
          </a:p>
          <a:p>
            <a:pPr algn="l">
              <a:lnSpc>
                <a:spcPts val="1790"/>
              </a:lnSpc>
            </a:pPr>
            <a:endParaRPr lang="en-US" sz="1627" spc="-113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1790"/>
              </a:lnSpc>
            </a:pPr>
            <a:r>
              <a:rPr lang="en-US" sz="1627" spc="-113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Значительную роль играют общественные инициативы — субботники, озеленение, участие граждан в проектах по защите природы.</a:t>
            </a:r>
          </a:p>
          <a:p>
            <a:pPr algn="l">
              <a:lnSpc>
                <a:spcPts val="1790"/>
              </a:lnSpc>
            </a:pPr>
            <a:endParaRPr lang="en-US" sz="1627" spc="-113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1790"/>
              </a:lnSpc>
            </a:pPr>
            <a:r>
              <a:rPr lang="en-US" sz="1627" spc="-113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Эффективное управление возможно только при сотрудничестве власти, бизнеса и общества. Решение локальных проблем укрепляет экологическую стабильность регионов и всего мира.</a:t>
            </a:r>
          </a:p>
          <a:p>
            <a:pPr algn="l">
              <a:lnSpc>
                <a:spcPts val="1790"/>
              </a:lnSpc>
            </a:pPr>
            <a:endParaRPr lang="en-US" sz="1627" spc="-113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1617893" y="2290554"/>
            <a:ext cx="6670107" cy="7996446"/>
            <a:chOff x="0" y="0"/>
            <a:chExt cx="1033374" cy="12388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33374" cy="1238859"/>
            </a:xfrm>
            <a:custGeom>
              <a:avLst/>
              <a:gdLst/>
              <a:ahLst/>
              <a:cxnLst/>
              <a:rect l="l" t="t" r="r" b="b"/>
              <a:pathLst>
                <a:path w="1033374" h="1238859">
                  <a:moveTo>
                    <a:pt x="0" y="0"/>
                  </a:moveTo>
                  <a:lnTo>
                    <a:pt x="1033374" y="0"/>
                  </a:lnTo>
                  <a:lnTo>
                    <a:pt x="1033374" y="1238859"/>
                  </a:lnTo>
                  <a:lnTo>
                    <a:pt x="0" y="1238859"/>
                  </a:lnTo>
                  <a:close/>
                </a:path>
              </a:pathLst>
            </a:custGeom>
            <a:blipFill>
              <a:blip r:embed="rId2"/>
              <a:stretch>
                <a:fillRect l="-22879" r="-56722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566189" y="360693"/>
            <a:ext cx="176863" cy="176863"/>
          </a:xfrm>
          <a:custGeom>
            <a:avLst/>
            <a:gdLst/>
            <a:ahLst/>
            <a:cxnLst/>
            <a:rect l="l" t="t" r="r" b="b"/>
            <a:pathLst>
              <a:path w="176863" h="176863">
                <a:moveTo>
                  <a:pt x="0" y="0"/>
                </a:moveTo>
                <a:lnTo>
                  <a:pt x="176863" y="0"/>
                </a:lnTo>
                <a:lnTo>
                  <a:pt x="176863" y="176863"/>
                </a:lnTo>
                <a:lnTo>
                  <a:pt x="0" y="176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19302" y="374554"/>
            <a:ext cx="332095" cy="149141"/>
          </a:xfrm>
          <a:custGeom>
            <a:avLst/>
            <a:gdLst/>
            <a:ahLst/>
            <a:cxnLst/>
            <a:rect l="l" t="t" r="r" b="b"/>
            <a:pathLst>
              <a:path w="332095" h="149141">
                <a:moveTo>
                  <a:pt x="0" y="0"/>
                </a:moveTo>
                <a:lnTo>
                  <a:pt x="332095" y="0"/>
                </a:lnTo>
                <a:lnTo>
                  <a:pt x="332095" y="149141"/>
                </a:lnTo>
                <a:lnTo>
                  <a:pt x="0" y="1491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10356187" cy="5143500"/>
            <a:chOff x="0" y="0"/>
            <a:chExt cx="2727555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7555" cy="1354667"/>
            </a:xfrm>
            <a:custGeom>
              <a:avLst/>
              <a:gdLst/>
              <a:ahLst/>
              <a:cxnLst/>
              <a:rect l="l" t="t" r="r" b="b"/>
              <a:pathLst>
                <a:path w="2727555" h="1354667">
                  <a:moveTo>
                    <a:pt x="0" y="0"/>
                  </a:moveTo>
                  <a:lnTo>
                    <a:pt x="2727555" y="0"/>
                  </a:lnTo>
                  <a:lnTo>
                    <a:pt x="2727555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2727555" cy="1345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356187" y="1536747"/>
            <a:ext cx="7931813" cy="8750253"/>
            <a:chOff x="0" y="0"/>
            <a:chExt cx="1228845" cy="13556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8845" cy="1355643"/>
            </a:xfrm>
            <a:custGeom>
              <a:avLst/>
              <a:gdLst/>
              <a:ahLst/>
              <a:cxnLst/>
              <a:rect l="l" t="t" r="r" b="b"/>
              <a:pathLst>
                <a:path w="1228845" h="1355643">
                  <a:moveTo>
                    <a:pt x="0" y="0"/>
                  </a:moveTo>
                  <a:lnTo>
                    <a:pt x="1228845" y="0"/>
                  </a:lnTo>
                  <a:lnTo>
                    <a:pt x="1228845" y="1355643"/>
                  </a:lnTo>
                  <a:lnTo>
                    <a:pt x="0" y="1355643"/>
                  </a:lnTo>
                  <a:close/>
                </a:path>
              </a:pathLst>
            </a:custGeom>
            <a:blipFill>
              <a:blip r:embed="rId2"/>
              <a:stretch>
                <a:fillRect l="-48060" r="-48060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8474567" y="1537221"/>
            <a:ext cx="669433" cy="669433"/>
          </a:xfrm>
          <a:custGeom>
            <a:avLst/>
            <a:gdLst/>
            <a:ahLst/>
            <a:cxnLst/>
            <a:rect l="l" t="t" r="r" b="b"/>
            <a:pathLst>
              <a:path w="669433" h="669433">
                <a:moveTo>
                  <a:pt x="0" y="0"/>
                </a:moveTo>
                <a:lnTo>
                  <a:pt x="669433" y="0"/>
                </a:lnTo>
                <a:lnTo>
                  <a:pt x="669433" y="669433"/>
                </a:lnTo>
                <a:lnTo>
                  <a:pt x="0" y="6694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899" y="1536747"/>
            <a:ext cx="3554124" cy="2819602"/>
            <a:chOff x="0" y="0"/>
            <a:chExt cx="550627" cy="4368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0627" cy="436830"/>
            </a:xfrm>
            <a:custGeom>
              <a:avLst/>
              <a:gdLst/>
              <a:ahLst/>
              <a:cxnLst/>
              <a:rect l="l" t="t" r="r" b="b"/>
              <a:pathLst>
                <a:path w="550627" h="436830">
                  <a:moveTo>
                    <a:pt x="0" y="0"/>
                  </a:moveTo>
                  <a:lnTo>
                    <a:pt x="550627" y="0"/>
                  </a:lnTo>
                  <a:lnTo>
                    <a:pt x="550627" y="436830"/>
                  </a:lnTo>
                  <a:lnTo>
                    <a:pt x="0" y="436830"/>
                  </a:lnTo>
                  <a:close/>
                </a:path>
              </a:pathLst>
            </a:custGeom>
            <a:blipFill>
              <a:blip r:embed="rId5"/>
              <a:stretch>
                <a:fillRect l="-9445" r="-944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566189" y="360693"/>
            <a:ext cx="176863" cy="176863"/>
          </a:xfrm>
          <a:custGeom>
            <a:avLst/>
            <a:gdLst/>
            <a:ahLst/>
            <a:cxnLst/>
            <a:rect l="l" t="t" r="r" b="b"/>
            <a:pathLst>
              <a:path w="176863" h="176863">
                <a:moveTo>
                  <a:pt x="0" y="0"/>
                </a:moveTo>
                <a:lnTo>
                  <a:pt x="176863" y="0"/>
                </a:lnTo>
                <a:lnTo>
                  <a:pt x="176863" y="176863"/>
                </a:lnTo>
                <a:lnTo>
                  <a:pt x="0" y="176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19302" y="374554"/>
            <a:ext cx="332095" cy="149141"/>
          </a:xfrm>
          <a:custGeom>
            <a:avLst/>
            <a:gdLst/>
            <a:ahLst/>
            <a:cxnLst/>
            <a:rect l="l" t="t" r="r" b="b"/>
            <a:pathLst>
              <a:path w="332095" h="149141">
                <a:moveTo>
                  <a:pt x="0" y="0"/>
                </a:moveTo>
                <a:lnTo>
                  <a:pt x="332095" y="0"/>
                </a:lnTo>
                <a:lnTo>
                  <a:pt x="332095" y="149141"/>
                </a:lnTo>
                <a:lnTo>
                  <a:pt x="0" y="1491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871211" y="2752496"/>
            <a:ext cx="4669094" cy="160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</a:pPr>
            <a:r>
              <a:rPr lang="en-US" sz="5055" b="1" spc="-454">
                <a:solidFill>
                  <a:srgbClr val="15342D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Управление экологической безопасностью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6189" y="5590416"/>
            <a:ext cx="4611904" cy="3692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7"/>
              </a:lnSpc>
            </a:pPr>
            <a:r>
              <a:rPr lang="en-US" sz="1424" spc="-99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Управление экологической безопасностью — это система административных и экономических мер, направленных на снижение экологических рисков и обеспечение устойчивого развития государства. В ней участвуют органы власти, предприятия, общественные и международные организации.</a:t>
            </a:r>
          </a:p>
          <a:p>
            <a:pPr algn="l">
              <a:lnSpc>
                <a:spcPts val="1567"/>
              </a:lnSpc>
            </a:pPr>
            <a:endParaRPr lang="en-US" sz="1424" spc="-99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1567"/>
              </a:lnSpc>
            </a:pPr>
            <a:r>
              <a:rPr lang="en-US" sz="1424" spc="-99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Основные принципы включают:</a:t>
            </a:r>
          </a:p>
          <a:p>
            <a:pPr algn="l">
              <a:lnSpc>
                <a:spcPts val="1567"/>
              </a:lnSpc>
            </a:pPr>
            <a:endParaRPr lang="en-US" sz="1424" spc="-99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marL="307636" lvl="1" indent="-153818" algn="l">
              <a:lnSpc>
                <a:spcPts val="1567"/>
              </a:lnSpc>
              <a:buFont typeface="Arial"/>
              <a:buChar char="•"/>
            </a:pPr>
            <a:r>
              <a:rPr lang="en-US" sz="1424" spc="-99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страхование экологических рисков;</a:t>
            </a:r>
          </a:p>
          <a:p>
            <a:pPr marL="307636" lvl="1" indent="-153818" algn="l">
              <a:lnSpc>
                <a:spcPts val="1567"/>
              </a:lnSpc>
              <a:buFont typeface="Arial"/>
              <a:buChar char="•"/>
            </a:pPr>
            <a:r>
              <a:rPr lang="en-US" sz="1424" spc="-99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запрет деятельности, угрожающей экологии;</a:t>
            </a:r>
          </a:p>
          <a:p>
            <a:pPr marL="307636" lvl="1" indent="-153818" algn="l">
              <a:lnSpc>
                <a:spcPts val="1567"/>
              </a:lnSpc>
              <a:buFont typeface="Arial"/>
              <a:buChar char="•"/>
            </a:pPr>
            <a:r>
              <a:rPr lang="en-US" sz="1424" spc="-99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запрет рекламы опасных товаров и услуг;</a:t>
            </a:r>
          </a:p>
          <a:p>
            <a:pPr marL="307636" lvl="1" indent="-153818" algn="l">
              <a:lnSpc>
                <a:spcPts val="1567"/>
              </a:lnSpc>
              <a:buFont typeface="Arial"/>
              <a:buChar char="•"/>
            </a:pPr>
            <a:r>
              <a:rPr lang="en-US" sz="1424" spc="-99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экологическую экспертизу проектов;</a:t>
            </a:r>
          </a:p>
          <a:p>
            <a:pPr marL="307636" lvl="1" indent="-153818" algn="l">
              <a:lnSpc>
                <a:spcPts val="1567"/>
              </a:lnSpc>
              <a:buFont typeface="Arial"/>
              <a:buChar char="•"/>
            </a:pPr>
            <a:r>
              <a:rPr lang="en-US" sz="1424" spc="-99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обязательное возмещение ущерба природе и здоровью людей;</a:t>
            </a:r>
          </a:p>
          <a:p>
            <a:pPr marL="307636" lvl="1" indent="-153818" algn="l">
              <a:lnSpc>
                <a:spcPts val="1567"/>
              </a:lnSpc>
              <a:buFont typeface="Arial"/>
              <a:buChar char="•"/>
            </a:pPr>
            <a:r>
              <a:rPr lang="en-US" sz="1424" spc="-99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сертификацию продукции на соответствие экологическим требованиям.</a:t>
            </a:r>
          </a:p>
          <a:p>
            <a:pPr algn="l">
              <a:lnSpc>
                <a:spcPts val="1567"/>
              </a:lnSpc>
            </a:pPr>
            <a:endParaRPr lang="en-US" sz="1424" spc="-99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1567"/>
              </a:lnSpc>
            </a:pPr>
            <a:endParaRPr lang="en-US" sz="1424" spc="-99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654010" y="5580891"/>
            <a:ext cx="4226260" cy="3244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4"/>
              </a:lnSpc>
            </a:pPr>
            <a:r>
              <a:rPr lang="en-US" sz="1394" spc="-97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Обеспечение экологической безопасности реализуется через правовые, технологические и экономические меры контроля состояния окружающей среды.</a:t>
            </a:r>
          </a:p>
          <a:p>
            <a:pPr algn="l">
              <a:lnSpc>
                <a:spcPts val="1534"/>
              </a:lnSpc>
            </a:pPr>
            <a:endParaRPr lang="en-US" sz="1394" spc="-97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1534"/>
              </a:lnSpc>
            </a:pPr>
            <a:r>
              <a:rPr lang="en-US" sz="1394" spc="-97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Выделяют две концепции:</a:t>
            </a:r>
          </a:p>
          <a:p>
            <a:pPr algn="l">
              <a:lnSpc>
                <a:spcPts val="1534"/>
              </a:lnSpc>
            </a:pPr>
            <a:endParaRPr lang="en-US" sz="1394" spc="-97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marL="301134" lvl="1" indent="-150567" algn="l">
              <a:lnSpc>
                <a:spcPts val="1534"/>
              </a:lnSpc>
              <a:buAutoNum type="arabicPeriod"/>
            </a:pPr>
            <a:r>
              <a:rPr lang="en-US" sz="1394" spc="-97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Техногенная (ресурсная) — основана на контроле загрязнений, нормировании, очистке и внедрении ресурсосберегающих технологий.</a:t>
            </a:r>
          </a:p>
          <a:p>
            <a:pPr marL="301134" lvl="1" indent="-150567" algn="l">
              <a:lnSpc>
                <a:spcPts val="1534"/>
              </a:lnSpc>
              <a:buAutoNum type="arabicPeriod"/>
            </a:pPr>
            <a:r>
              <a:rPr lang="en-US" sz="1394" spc="-97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Биосферная — направлена на сохранение устойчивости экосистем, определение допустимой нагрузки и предотвращение разрушения природного баланса.</a:t>
            </a:r>
          </a:p>
          <a:p>
            <a:pPr algn="l">
              <a:lnSpc>
                <a:spcPts val="1534"/>
              </a:lnSpc>
            </a:pPr>
            <a:endParaRPr lang="en-US" sz="1394" spc="-97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1534"/>
              </a:lnSpc>
            </a:pPr>
            <a:endParaRPr lang="en-US" sz="1394" spc="-97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1534"/>
              </a:lnSpc>
            </a:pPr>
            <a:endParaRPr lang="en-US" sz="1394" spc="-97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553124"/>
            <a:chOff x="0" y="0"/>
            <a:chExt cx="4816593" cy="17259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725926"/>
            </a:xfrm>
            <a:custGeom>
              <a:avLst/>
              <a:gdLst/>
              <a:ahLst/>
              <a:cxnLst/>
              <a:rect l="l" t="t" r="r" b="b"/>
              <a:pathLst>
                <a:path w="4816592" h="1725926">
                  <a:moveTo>
                    <a:pt x="0" y="0"/>
                  </a:moveTo>
                  <a:lnTo>
                    <a:pt x="4816592" y="0"/>
                  </a:lnTo>
                  <a:lnTo>
                    <a:pt x="4816592" y="1725926"/>
                  </a:lnTo>
                  <a:lnTo>
                    <a:pt x="0" y="1725926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4816593" cy="17164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383541" y="1903836"/>
            <a:ext cx="5875759" cy="4114800"/>
            <a:chOff x="0" y="0"/>
            <a:chExt cx="910309" cy="6374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0309" cy="637490"/>
            </a:xfrm>
            <a:custGeom>
              <a:avLst/>
              <a:gdLst/>
              <a:ahLst/>
              <a:cxnLst/>
              <a:rect l="l" t="t" r="r" b="b"/>
              <a:pathLst>
                <a:path w="910309" h="637490">
                  <a:moveTo>
                    <a:pt x="0" y="0"/>
                  </a:moveTo>
                  <a:lnTo>
                    <a:pt x="910309" y="0"/>
                  </a:lnTo>
                  <a:lnTo>
                    <a:pt x="910309" y="637490"/>
                  </a:lnTo>
                  <a:lnTo>
                    <a:pt x="0" y="637490"/>
                  </a:lnTo>
                  <a:close/>
                </a:path>
              </a:pathLst>
            </a:custGeom>
            <a:blipFill>
              <a:blip r:embed="rId2"/>
              <a:stretch>
                <a:fillRect l="-2474" r="-247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1853587" y="5143500"/>
            <a:ext cx="4935667" cy="768407"/>
            <a:chOff x="0" y="0"/>
            <a:chExt cx="1299929" cy="2023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9929" cy="202379"/>
            </a:xfrm>
            <a:custGeom>
              <a:avLst/>
              <a:gdLst/>
              <a:ahLst/>
              <a:cxnLst/>
              <a:rect l="l" t="t" r="r" b="b"/>
              <a:pathLst>
                <a:path w="1299929" h="202379">
                  <a:moveTo>
                    <a:pt x="0" y="0"/>
                  </a:moveTo>
                  <a:lnTo>
                    <a:pt x="1299929" y="0"/>
                  </a:lnTo>
                  <a:lnTo>
                    <a:pt x="1299929" y="202379"/>
                  </a:lnTo>
                  <a:lnTo>
                    <a:pt x="0" y="202379"/>
                  </a:lnTo>
                  <a:close/>
                </a:path>
              </a:pathLst>
            </a:custGeom>
            <a:solidFill>
              <a:srgbClr val="DAE1D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1299929" cy="192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108271" y="2301406"/>
            <a:ext cx="715347" cy="715347"/>
          </a:xfrm>
          <a:custGeom>
            <a:avLst/>
            <a:gdLst/>
            <a:ahLst/>
            <a:cxnLst/>
            <a:rect l="l" t="t" r="r" b="b"/>
            <a:pathLst>
              <a:path w="715347" h="715347">
                <a:moveTo>
                  <a:pt x="0" y="0"/>
                </a:moveTo>
                <a:lnTo>
                  <a:pt x="715347" y="0"/>
                </a:lnTo>
                <a:lnTo>
                  <a:pt x="715347" y="715347"/>
                </a:lnTo>
                <a:lnTo>
                  <a:pt x="0" y="715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6189" y="360693"/>
            <a:ext cx="176863" cy="176863"/>
          </a:xfrm>
          <a:custGeom>
            <a:avLst/>
            <a:gdLst/>
            <a:ahLst/>
            <a:cxnLst/>
            <a:rect l="l" t="t" r="r" b="b"/>
            <a:pathLst>
              <a:path w="176863" h="176863">
                <a:moveTo>
                  <a:pt x="0" y="0"/>
                </a:moveTo>
                <a:lnTo>
                  <a:pt x="176863" y="0"/>
                </a:lnTo>
                <a:lnTo>
                  <a:pt x="176863" y="176863"/>
                </a:lnTo>
                <a:lnTo>
                  <a:pt x="0" y="176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19302" y="374554"/>
            <a:ext cx="332095" cy="149141"/>
          </a:xfrm>
          <a:custGeom>
            <a:avLst/>
            <a:gdLst/>
            <a:ahLst/>
            <a:cxnLst/>
            <a:rect l="l" t="t" r="r" b="b"/>
            <a:pathLst>
              <a:path w="332095" h="149141">
                <a:moveTo>
                  <a:pt x="0" y="0"/>
                </a:moveTo>
                <a:lnTo>
                  <a:pt x="332095" y="0"/>
                </a:lnTo>
                <a:lnTo>
                  <a:pt x="332095" y="149141"/>
                </a:lnTo>
                <a:lnTo>
                  <a:pt x="0" y="149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1333500"/>
            <a:ext cx="9352220" cy="342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38"/>
              </a:lnSpc>
            </a:pPr>
            <a:r>
              <a:rPr lang="en-US" sz="8172" b="1" spc="-735">
                <a:solidFill>
                  <a:srgbClr val="DAE1DE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Основы управления экологической безопасностью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6189" y="7343699"/>
            <a:ext cx="3190926" cy="191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endParaRPr/>
          </a:p>
          <a:p>
            <a:pPr marL="302261" lvl="1" indent="-151130" algn="l">
              <a:lnSpc>
                <a:spcPts val="1540"/>
              </a:lnSpc>
              <a:buFont typeface="Arial"/>
              <a:buChar char="•"/>
            </a:pPr>
            <a:r>
              <a:rPr lang="en-US" sz="1400" b="1" spc="-98">
                <a:solidFill>
                  <a:srgbClr val="15342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Платность — установление денежной оценки природных ресурсов и платы за их использование для рационального природопользования и предотвращения ущерба.</a:t>
            </a:r>
          </a:p>
          <a:p>
            <a:pPr algn="l">
              <a:lnSpc>
                <a:spcPts val="1540"/>
              </a:lnSpc>
            </a:pPr>
            <a:endParaRPr lang="en-US" sz="1400" b="1" spc="-98">
              <a:solidFill>
                <a:srgbClr val="15342D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  <a:p>
            <a:pPr algn="l">
              <a:lnSpc>
                <a:spcPts val="1540"/>
              </a:lnSpc>
            </a:pPr>
            <a:endParaRPr lang="en-US" sz="1400" b="1" spc="-98">
              <a:solidFill>
                <a:srgbClr val="15342D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224281" y="7343699"/>
            <a:ext cx="3191125" cy="153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endParaRPr/>
          </a:p>
          <a:p>
            <a:pPr marL="302261" lvl="1" indent="-151130" algn="l">
              <a:lnSpc>
                <a:spcPts val="1540"/>
              </a:lnSpc>
              <a:buFont typeface="Arial"/>
              <a:buChar char="•"/>
            </a:pPr>
            <a:r>
              <a:rPr lang="en-US" sz="1400" b="1" spc="-98">
                <a:solidFill>
                  <a:srgbClr val="15342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Научная обоснованность — принятие решений на основе исследований и научных данных, обеспечение баланса между экономикой и экологией.</a:t>
            </a:r>
          </a:p>
          <a:p>
            <a:pPr algn="l">
              <a:lnSpc>
                <a:spcPts val="1540"/>
              </a:lnSpc>
            </a:pPr>
            <a:endParaRPr lang="en-US" sz="1400" b="1" spc="-98">
              <a:solidFill>
                <a:srgbClr val="15342D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  <a:p>
            <a:pPr algn="l">
              <a:lnSpc>
                <a:spcPts val="1540"/>
              </a:lnSpc>
            </a:pPr>
            <a:endParaRPr lang="en-US" sz="1400" b="1" spc="-98">
              <a:solidFill>
                <a:srgbClr val="15342D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882571" y="7343699"/>
            <a:ext cx="3190926" cy="134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endParaRPr/>
          </a:p>
          <a:p>
            <a:pPr marL="302261" lvl="1" indent="-151130" algn="l">
              <a:lnSpc>
                <a:spcPts val="1540"/>
              </a:lnSpc>
              <a:buFont typeface="Arial"/>
              <a:buChar char="•"/>
            </a:pPr>
            <a:r>
              <a:rPr lang="en-US" sz="1400" b="1" spc="-98">
                <a:solidFill>
                  <a:srgbClr val="15342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Экономическая ответственность — обязанность возмещать ущерб, нанесённый природе и здоровью людей.</a:t>
            </a:r>
          </a:p>
          <a:p>
            <a:pPr algn="l">
              <a:lnSpc>
                <a:spcPts val="1540"/>
              </a:lnSpc>
            </a:pPr>
            <a:endParaRPr lang="en-US" sz="1400" b="1" spc="-98">
              <a:solidFill>
                <a:srgbClr val="15342D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  <a:p>
            <a:pPr algn="l">
              <a:lnSpc>
                <a:spcPts val="1540"/>
              </a:lnSpc>
            </a:pPr>
            <a:endParaRPr lang="en-US" sz="1400" b="1" spc="-98">
              <a:solidFill>
                <a:srgbClr val="15342D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540222" y="7343699"/>
            <a:ext cx="3190926" cy="153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endParaRPr/>
          </a:p>
          <a:p>
            <a:pPr marL="302261" lvl="1" indent="-151130" algn="l">
              <a:lnSpc>
                <a:spcPts val="1540"/>
              </a:lnSpc>
              <a:buFont typeface="Arial"/>
              <a:buChar char="•"/>
            </a:pPr>
            <a:r>
              <a:rPr lang="en-US" sz="1400" b="1" spc="-98">
                <a:solidFill>
                  <a:srgbClr val="15342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Комплексность — системный подход к природопользованию, развитие безотходных технологий и рациональное использование ресурсов.</a:t>
            </a:r>
          </a:p>
          <a:p>
            <a:pPr algn="l">
              <a:lnSpc>
                <a:spcPts val="1540"/>
              </a:lnSpc>
            </a:pPr>
            <a:endParaRPr lang="en-US" sz="1400" b="1" spc="-98">
              <a:solidFill>
                <a:srgbClr val="15342D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  <a:p>
            <a:pPr algn="l">
              <a:lnSpc>
                <a:spcPts val="1540"/>
              </a:lnSpc>
            </a:pPr>
            <a:endParaRPr lang="en-US" sz="1400" b="1" spc="-98">
              <a:solidFill>
                <a:srgbClr val="15342D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5197873" y="7343699"/>
            <a:ext cx="3190926" cy="134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endParaRPr/>
          </a:p>
          <a:p>
            <a:pPr marL="302261" lvl="1" indent="-151130" algn="l">
              <a:lnSpc>
                <a:spcPts val="1540"/>
              </a:lnSpc>
              <a:buFont typeface="Arial"/>
              <a:buChar char="•"/>
            </a:pPr>
            <a:r>
              <a:rPr lang="en-US" sz="1400" b="1" spc="-98">
                <a:solidFill>
                  <a:srgbClr val="15342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Хозяйственный расчёт — увязка экологических мер с экономической выгодой предприятий.</a:t>
            </a:r>
          </a:p>
          <a:p>
            <a:pPr algn="l">
              <a:lnSpc>
                <a:spcPts val="1540"/>
              </a:lnSpc>
            </a:pPr>
            <a:endParaRPr lang="en-US" sz="1400" b="1" spc="-98">
              <a:solidFill>
                <a:srgbClr val="15342D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  <a:p>
            <a:pPr algn="l">
              <a:lnSpc>
                <a:spcPts val="1540"/>
              </a:lnSpc>
            </a:pPr>
            <a:endParaRPr lang="en-US" sz="1400" b="1" spc="-98">
              <a:solidFill>
                <a:srgbClr val="15342D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134125" y="5212516"/>
            <a:ext cx="5378985" cy="91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3338" spc="-233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Основные принципы:</a:t>
            </a:r>
          </a:p>
          <a:p>
            <a:pPr algn="l">
              <a:lnSpc>
                <a:spcPts val="3672"/>
              </a:lnSpc>
            </a:pPr>
            <a:endParaRPr lang="en-US" sz="3338" spc="-233">
              <a:solidFill>
                <a:srgbClr val="15342D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28700" y="4767695"/>
            <a:ext cx="8449334" cy="135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454" spc="-171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Государство через органы власти и местное самоуправление обеспечивает регулирование качества окружающей среды в интересах общества.</a:t>
            </a:r>
          </a:p>
          <a:p>
            <a:pPr algn="l">
              <a:lnSpc>
                <a:spcPts val="2700"/>
              </a:lnSpc>
            </a:pPr>
            <a:endParaRPr lang="en-US" sz="2454" spc="-171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66189" y="9236649"/>
            <a:ext cx="17386094" cy="105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454" spc="-171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Управление экологической безопасностью реализуется специализированными структурами, занимающимися планированием, контролем и надзором.</a:t>
            </a:r>
          </a:p>
          <a:p>
            <a:pPr algn="l">
              <a:lnSpc>
                <a:spcPts val="2700"/>
              </a:lnSpc>
            </a:pPr>
            <a:endParaRPr lang="en-US" sz="2454" spc="-171">
              <a:solidFill>
                <a:srgbClr val="15342D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45984"/>
            <a:ext cx="18288000" cy="4141016"/>
            <a:chOff x="0" y="0"/>
            <a:chExt cx="4816593" cy="1090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90638"/>
            </a:xfrm>
            <a:custGeom>
              <a:avLst/>
              <a:gdLst/>
              <a:ahLst/>
              <a:cxnLst/>
              <a:rect l="l" t="t" r="r" b="b"/>
              <a:pathLst>
                <a:path w="4816592" h="1090638">
                  <a:moveTo>
                    <a:pt x="0" y="0"/>
                  </a:moveTo>
                  <a:lnTo>
                    <a:pt x="4816592" y="0"/>
                  </a:lnTo>
                  <a:lnTo>
                    <a:pt x="4816592" y="1090638"/>
                  </a:lnTo>
                  <a:lnTo>
                    <a:pt x="0" y="1090638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4816593" cy="1081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555710"/>
            <a:ext cx="18288000" cy="4590274"/>
            <a:chOff x="0" y="0"/>
            <a:chExt cx="5988696" cy="15031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88696" cy="1503158"/>
            </a:xfrm>
            <a:custGeom>
              <a:avLst/>
              <a:gdLst/>
              <a:ahLst/>
              <a:cxnLst/>
              <a:rect l="l" t="t" r="r" b="b"/>
              <a:pathLst>
                <a:path w="5988696" h="1503158">
                  <a:moveTo>
                    <a:pt x="0" y="0"/>
                  </a:moveTo>
                  <a:lnTo>
                    <a:pt x="5988696" y="0"/>
                  </a:lnTo>
                  <a:lnTo>
                    <a:pt x="5988696" y="1503158"/>
                  </a:lnTo>
                  <a:lnTo>
                    <a:pt x="0" y="1503158"/>
                  </a:lnTo>
                  <a:close/>
                </a:path>
              </a:pathLst>
            </a:custGeom>
            <a:blipFill>
              <a:blip r:embed="rId2"/>
              <a:stretch>
                <a:fillRect t="-82923" b="-8292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2661909"/>
            <a:ext cx="4964478" cy="2481591"/>
            <a:chOff x="0" y="0"/>
            <a:chExt cx="1307517" cy="6535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07517" cy="653588"/>
            </a:xfrm>
            <a:custGeom>
              <a:avLst/>
              <a:gdLst/>
              <a:ahLst/>
              <a:cxnLst/>
              <a:rect l="l" t="t" r="r" b="b"/>
              <a:pathLst>
                <a:path w="1307517" h="653588">
                  <a:moveTo>
                    <a:pt x="0" y="0"/>
                  </a:moveTo>
                  <a:lnTo>
                    <a:pt x="1307517" y="0"/>
                  </a:lnTo>
                  <a:lnTo>
                    <a:pt x="1307517" y="653588"/>
                  </a:lnTo>
                  <a:lnTo>
                    <a:pt x="0" y="653588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1307517" cy="644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83779" y="2661909"/>
            <a:ext cx="4964478" cy="2481591"/>
            <a:chOff x="0" y="0"/>
            <a:chExt cx="1307517" cy="6535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07517" cy="653588"/>
            </a:xfrm>
            <a:custGeom>
              <a:avLst/>
              <a:gdLst/>
              <a:ahLst/>
              <a:cxnLst/>
              <a:rect l="l" t="t" r="r" b="b"/>
              <a:pathLst>
                <a:path w="1307517" h="653588">
                  <a:moveTo>
                    <a:pt x="0" y="0"/>
                  </a:moveTo>
                  <a:lnTo>
                    <a:pt x="1307517" y="0"/>
                  </a:lnTo>
                  <a:lnTo>
                    <a:pt x="1307517" y="653588"/>
                  </a:lnTo>
                  <a:lnTo>
                    <a:pt x="0" y="653588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1307517" cy="644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61761" y="2661909"/>
            <a:ext cx="4964478" cy="2481591"/>
            <a:chOff x="0" y="0"/>
            <a:chExt cx="1307517" cy="65358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07517" cy="653588"/>
            </a:xfrm>
            <a:custGeom>
              <a:avLst/>
              <a:gdLst/>
              <a:ahLst/>
              <a:cxnLst/>
              <a:rect l="l" t="t" r="r" b="b"/>
              <a:pathLst>
                <a:path w="1307517" h="653588">
                  <a:moveTo>
                    <a:pt x="0" y="0"/>
                  </a:moveTo>
                  <a:lnTo>
                    <a:pt x="1307517" y="0"/>
                  </a:lnTo>
                  <a:lnTo>
                    <a:pt x="1307517" y="653588"/>
                  </a:lnTo>
                  <a:lnTo>
                    <a:pt x="0" y="653588"/>
                  </a:lnTo>
                  <a:close/>
                </a:path>
              </a:pathLst>
            </a:custGeom>
            <a:solidFill>
              <a:srgbClr val="DAE1D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1307517" cy="644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679694" y="7075572"/>
            <a:ext cx="598170" cy="598170"/>
          </a:xfrm>
          <a:custGeom>
            <a:avLst/>
            <a:gdLst/>
            <a:ahLst/>
            <a:cxnLst/>
            <a:rect l="l" t="t" r="r" b="b"/>
            <a:pathLst>
              <a:path w="598170" h="598170">
                <a:moveTo>
                  <a:pt x="0" y="0"/>
                </a:moveTo>
                <a:lnTo>
                  <a:pt x="598169" y="0"/>
                </a:lnTo>
                <a:lnTo>
                  <a:pt x="598169" y="598170"/>
                </a:lnTo>
                <a:lnTo>
                  <a:pt x="0" y="598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66189" y="360693"/>
            <a:ext cx="176863" cy="176863"/>
          </a:xfrm>
          <a:custGeom>
            <a:avLst/>
            <a:gdLst/>
            <a:ahLst/>
            <a:cxnLst/>
            <a:rect l="l" t="t" r="r" b="b"/>
            <a:pathLst>
              <a:path w="176863" h="176863">
                <a:moveTo>
                  <a:pt x="0" y="0"/>
                </a:moveTo>
                <a:lnTo>
                  <a:pt x="176863" y="0"/>
                </a:lnTo>
                <a:lnTo>
                  <a:pt x="176863" y="176863"/>
                </a:lnTo>
                <a:lnTo>
                  <a:pt x="0" y="176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419302" y="374554"/>
            <a:ext cx="332095" cy="149141"/>
          </a:xfrm>
          <a:custGeom>
            <a:avLst/>
            <a:gdLst/>
            <a:ahLst/>
            <a:cxnLst/>
            <a:rect l="l" t="t" r="r" b="b"/>
            <a:pathLst>
              <a:path w="332095" h="149141">
                <a:moveTo>
                  <a:pt x="0" y="0"/>
                </a:moveTo>
                <a:lnTo>
                  <a:pt x="332095" y="0"/>
                </a:lnTo>
                <a:lnTo>
                  <a:pt x="332095" y="149141"/>
                </a:lnTo>
                <a:lnTo>
                  <a:pt x="0" y="149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6849078"/>
            <a:ext cx="6481750" cy="3001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6"/>
              </a:lnSpc>
            </a:pPr>
            <a:r>
              <a:rPr lang="en-US" sz="5758" b="1" spc="-518">
                <a:solidFill>
                  <a:srgbClr val="DAE1DE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Система управления на предприятии включает:</a:t>
            </a:r>
          </a:p>
          <a:p>
            <a:pPr algn="l">
              <a:lnSpc>
                <a:spcPts val="4606"/>
              </a:lnSpc>
            </a:pPr>
            <a:endParaRPr lang="en-US" sz="5758" b="1" spc="-518">
              <a:solidFill>
                <a:srgbClr val="DAE1DE"/>
              </a:solidFill>
              <a:latin typeface="Bricolage Grotesque Semi-Bold"/>
              <a:ea typeface="Bricolage Grotesque Semi-Bold"/>
              <a:cs typeface="Bricolage Grotesque Semi-Bold"/>
              <a:sym typeface="Bricolage Grotesque Semi-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248784" y="7683267"/>
            <a:ext cx="6754909" cy="116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2099" spc="-146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Важную роль играет </a:t>
            </a:r>
            <a:r>
              <a:rPr lang="en-US" sz="2099" b="1" spc="-146">
                <a:solidFill>
                  <a:srgbClr val="DAE1D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производственный эколого-аналитический контроль</a:t>
            </a:r>
            <a:r>
              <a:rPr lang="en-US" sz="2099" spc="-146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, обеспечивающий получение точных данных о состоянии окружающей среды.</a:t>
            </a:r>
          </a:p>
          <a:p>
            <a:pPr algn="l">
              <a:lnSpc>
                <a:spcPts val="2309"/>
              </a:lnSpc>
            </a:pPr>
            <a:endParaRPr lang="en-US" sz="2099" spc="-146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05684" y="3238921"/>
            <a:ext cx="3827352" cy="1151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endParaRPr/>
          </a:p>
          <a:p>
            <a:pPr marL="302261" lvl="1" indent="-151130" algn="l">
              <a:lnSpc>
                <a:spcPts val="1540"/>
              </a:lnSpc>
              <a:buAutoNum type="arabicPeriod"/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Экологическую оценку территории: анализ факторов воздействия, состояния среды и здоровья населения.</a:t>
            </a:r>
          </a:p>
          <a:p>
            <a:pPr algn="l">
              <a:lnSpc>
                <a:spcPts val="1540"/>
              </a:lnSpc>
            </a:pPr>
            <a:endParaRPr lang="en-US" sz="1400" spc="-98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1540"/>
              </a:lnSpc>
            </a:pPr>
            <a:endParaRPr lang="en-US" sz="1400" spc="-98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720763" y="3228769"/>
            <a:ext cx="3827352" cy="1151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endParaRPr/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3. Средства реализации: правовые, организационные, технические, финансовые и образовательные меры, мониторинг и контроль.</a:t>
            </a:r>
          </a:p>
          <a:p>
            <a:pPr algn="l">
              <a:lnSpc>
                <a:spcPts val="1540"/>
              </a:lnSpc>
            </a:pPr>
            <a:endParaRPr lang="en-US" sz="1400" spc="-98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1540"/>
              </a:lnSpc>
            </a:pPr>
            <a:endParaRPr lang="en-US" sz="1400" spc="-98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224802" y="3238921"/>
            <a:ext cx="3827352" cy="1151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endParaRPr/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2. Основные направления: регулирование природопользования, предотвращение аварий и ЧС.</a:t>
            </a:r>
          </a:p>
          <a:p>
            <a:pPr algn="l">
              <a:lnSpc>
                <a:spcPts val="1540"/>
              </a:lnSpc>
            </a:pPr>
            <a:endParaRPr lang="en-US" sz="1400" spc="-98">
              <a:solidFill>
                <a:srgbClr val="15342D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1540"/>
              </a:lnSpc>
            </a:pPr>
            <a:endParaRPr lang="en-US" sz="1400" spc="-98">
              <a:solidFill>
                <a:srgbClr val="15342D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93960" y="1028700"/>
            <a:ext cx="7065340" cy="8229600"/>
            <a:chOff x="0" y="0"/>
            <a:chExt cx="1094606" cy="1274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4606" cy="1274980"/>
            </a:xfrm>
            <a:custGeom>
              <a:avLst/>
              <a:gdLst/>
              <a:ahLst/>
              <a:cxnLst/>
              <a:rect l="l" t="t" r="r" b="b"/>
              <a:pathLst>
                <a:path w="1094606" h="1274980">
                  <a:moveTo>
                    <a:pt x="0" y="0"/>
                  </a:moveTo>
                  <a:lnTo>
                    <a:pt x="1094606" y="0"/>
                  </a:lnTo>
                  <a:lnTo>
                    <a:pt x="1094606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2"/>
              <a:stretch>
                <a:fillRect l="-37413" r="-37413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7931349" y="8623439"/>
            <a:ext cx="634861" cy="634861"/>
          </a:xfrm>
          <a:custGeom>
            <a:avLst/>
            <a:gdLst/>
            <a:ahLst/>
            <a:cxnLst/>
            <a:rect l="l" t="t" r="r" b="b"/>
            <a:pathLst>
              <a:path w="634861" h="634861">
                <a:moveTo>
                  <a:pt x="0" y="0"/>
                </a:moveTo>
                <a:lnTo>
                  <a:pt x="634861" y="0"/>
                </a:lnTo>
                <a:lnTo>
                  <a:pt x="634861" y="634861"/>
                </a:lnTo>
                <a:lnTo>
                  <a:pt x="0" y="634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99622" y="1200150"/>
            <a:ext cx="9194338" cy="2861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4600" b="1" spc="-414">
                <a:solidFill>
                  <a:srgbClr val="15342D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Экологическая безопасность как основа политики устойчивого развития по защите природной среды</a:t>
            </a:r>
          </a:p>
          <a:p>
            <a:pPr algn="l">
              <a:lnSpc>
                <a:spcPts val="3680"/>
              </a:lnSpc>
            </a:pPr>
            <a:endParaRPr lang="en-US" sz="4600" b="1" spc="-414">
              <a:solidFill>
                <a:srgbClr val="15342D"/>
              </a:solidFill>
              <a:latin typeface="Bricolage Grotesque Semi-Bold"/>
              <a:ea typeface="Bricolage Grotesque Semi-Bold"/>
              <a:cs typeface="Bricolage Grotesque Semi-Bold"/>
              <a:sym typeface="Bricolage Grotesque Semi-Bold"/>
            </a:endParaRPr>
          </a:p>
          <a:p>
            <a:pPr algn="l">
              <a:lnSpc>
                <a:spcPts val="3680"/>
              </a:lnSpc>
            </a:pPr>
            <a:endParaRPr lang="en-US" sz="4600" b="1" spc="-414">
              <a:solidFill>
                <a:srgbClr val="15342D"/>
              </a:solidFill>
              <a:latin typeface="Bricolage Grotesque Semi-Bold"/>
              <a:ea typeface="Bricolage Grotesque Semi-Bold"/>
              <a:cs typeface="Bricolage Grotesque Semi-Bold"/>
              <a:sym typeface="Bricolage Grotesque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99622" y="4070749"/>
            <a:ext cx="7537510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2099" b="1" spc="-146">
                <a:solidFill>
                  <a:srgbClr val="15342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Цель лекции:</a:t>
            </a:r>
            <a:r>
              <a:rPr lang="en-US" sz="2099" spc="-146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Показать важность экологической безопасности для устойчивого управления природными ресурсами и экосистемами.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9622" y="5453249"/>
            <a:ext cx="6061284" cy="1443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"/>
              </a:lnSpc>
            </a:pPr>
            <a:r>
              <a:rPr lang="en-US" sz="1515" b="1" spc="-106">
                <a:solidFill>
                  <a:srgbClr val="15342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План лекции: </a:t>
            </a:r>
          </a:p>
          <a:p>
            <a:pPr algn="l">
              <a:lnSpc>
                <a:spcPts val="1667"/>
              </a:lnSpc>
            </a:pPr>
            <a:r>
              <a:rPr lang="en-US" sz="1515" spc="-106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1. Устойчивое развитие и экологическая безопасность (понятие и определение)</a:t>
            </a:r>
          </a:p>
          <a:p>
            <a:pPr algn="l">
              <a:lnSpc>
                <a:spcPts val="1667"/>
              </a:lnSpc>
            </a:pPr>
            <a:r>
              <a:rPr lang="en-US" sz="1515" spc="-106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2. Система экологической безопасности.</a:t>
            </a:r>
          </a:p>
          <a:p>
            <a:pPr algn="l">
              <a:lnSpc>
                <a:spcPts val="1667"/>
              </a:lnSpc>
            </a:pPr>
            <a:r>
              <a:rPr lang="en-US" sz="1515" spc="-106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3. Управление экологической безопасности.</a:t>
            </a:r>
          </a:p>
          <a:p>
            <a:pPr algn="l">
              <a:lnSpc>
                <a:spcPts val="1667"/>
              </a:lnSpc>
            </a:pPr>
            <a:r>
              <a:rPr lang="en-US" sz="1515" spc="-106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4. Основы обеспечения экологической безопасности.</a:t>
            </a:r>
          </a:p>
          <a:p>
            <a:pPr algn="l">
              <a:lnSpc>
                <a:spcPts val="1667"/>
              </a:lnSpc>
            </a:pPr>
            <a:r>
              <a:rPr lang="en-US" sz="1515" spc="-106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5. Принципы управления экологической безопасности.</a:t>
            </a:r>
          </a:p>
        </p:txBody>
      </p:sp>
      <p:sp>
        <p:nvSpPr>
          <p:cNvPr id="8" name="Freeform 8"/>
          <p:cNvSpPr/>
          <p:nvPr/>
        </p:nvSpPr>
        <p:spPr>
          <a:xfrm>
            <a:off x="566189" y="360693"/>
            <a:ext cx="176863" cy="176863"/>
          </a:xfrm>
          <a:custGeom>
            <a:avLst/>
            <a:gdLst/>
            <a:ahLst/>
            <a:cxnLst/>
            <a:rect l="l" t="t" r="r" b="b"/>
            <a:pathLst>
              <a:path w="176863" h="176863">
                <a:moveTo>
                  <a:pt x="0" y="0"/>
                </a:moveTo>
                <a:lnTo>
                  <a:pt x="176863" y="0"/>
                </a:lnTo>
                <a:lnTo>
                  <a:pt x="176863" y="176863"/>
                </a:lnTo>
                <a:lnTo>
                  <a:pt x="0" y="176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19302" y="374554"/>
            <a:ext cx="332095" cy="149141"/>
          </a:xfrm>
          <a:custGeom>
            <a:avLst/>
            <a:gdLst/>
            <a:ahLst/>
            <a:cxnLst/>
            <a:rect l="l" t="t" r="r" b="b"/>
            <a:pathLst>
              <a:path w="332095" h="149141">
                <a:moveTo>
                  <a:pt x="0" y="0"/>
                </a:moveTo>
                <a:lnTo>
                  <a:pt x="332095" y="0"/>
                </a:lnTo>
                <a:lnTo>
                  <a:pt x="332095" y="149141"/>
                </a:lnTo>
                <a:lnTo>
                  <a:pt x="0" y="149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939451"/>
            <a:ext cx="9144000" cy="3318849"/>
            <a:chOff x="0" y="0"/>
            <a:chExt cx="2408296" cy="874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874100"/>
            </a:xfrm>
            <a:custGeom>
              <a:avLst/>
              <a:gdLst/>
              <a:ahLst/>
              <a:cxnLst/>
              <a:rect l="l" t="t" r="r" b="b"/>
              <a:pathLst>
                <a:path w="2408296" h="874100">
                  <a:moveTo>
                    <a:pt x="0" y="0"/>
                  </a:moveTo>
                  <a:lnTo>
                    <a:pt x="2408296" y="0"/>
                  </a:lnTo>
                  <a:lnTo>
                    <a:pt x="2408296" y="874100"/>
                  </a:lnTo>
                  <a:lnTo>
                    <a:pt x="0" y="874100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2408296" cy="864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66189" y="6736147"/>
            <a:ext cx="8513060" cy="161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5"/>
              </a:lnSpc>
            </a:pPr>
            <a:r>
              <a:rPr lang="en-US" sz="7407" b="1" spc="-666">
                <a:solidFill>
                  <a:srgbClr val="DAE1DE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Устойчивое развитие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30955" y="2436177"/>
            <a:ext cx="7028345" cy="134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b="1" spc="-98">
                <a:solidFill>
                  <a:srgbClr val="15342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Устойчивое развитие</a:t>
            </a:r>
            <a:r>
              <a:rPr lang="en-US" sz="1400" spc="-98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— это сбалансированное решение социально-экономических задач и проблем сохранения окружающей среды в целях удовлетворения нужд сегодняшнего поколения людей без ущерба способности будущих поколений удовлетворять свои потребности.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Ключевая идея формулировки — баланс между поколениями, поэтому устойчивое развитие возможно при равновесии трех основных составляющих: экономический рост, социальная ответственность и экологический баланс.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30955" y="5283008"/>
            <a:ext cx="7028345" cy="134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Экологическая безопасность представляет собой систему мер и действий, направленных на предотвращение или минимизацию негативного влияния на окружающую среду. Она охватывает различные аспекты: от снижения выбросов вредных веществ в атмосферу до разработки экологически чистых технологий и управления отходами. Важной задачей является создание условий для гармоничного сосуществования человека и природы,  где природные ресурсы используются рационально, а окружающая среда сохраняется для будущих поколений.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30955" y="4723610"/>
            <a:ext cx="7028345" cy="19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b="1" spc="-98">
                <a:solidFill>
                  <a:srgbClr val="15342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Понятие экологической безопасности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30955" y="7707372"/>
            <a:ext cx="7028345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b="1" spc="-98">
                <a:solidFill>
                  <a:srgbClr val="15342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Экологическая безопасность</a:t>
            </a:r>
            <a:r>
              <a:rPr lang="en-US" sz="1400" spc="-98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– состояние защищенности жизненно важных интересов личности, общества и государства от внутренних и внешних угроз.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1616413"/>
            <a:ext cx="9144000" cy="4323039"/>
            <a:chOff x="0" y="0"/>
            <a:chExt cx="1416645" cy="6697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16645" cy="669752"/>
            </a:xfrm>
            <a:custGeom>
              <a:avLst/>
              <a:gdLst/>
              <a:ahLst/>
              <a:cxnLst/>
              <a:rect l="l" t="t" r="r" b="b"/>
              <a:pathLst>
                <a:path w="1416645" h="669752">
                  <a:moveTo>
                    <a:pt x="0" y="0"/>
                  </a:moveTo>
                  <a:lnTo>
                    <a:pt x="1416645" y="0"/>
                  </a:lnTo>
                  <a:lnTo>
                    <a:pt x="1416645" y="669752"/>
                  </a:lnTo>
                  <a:lnTo>
                    <a:pt x="0" y="669752"/>
                  </a:lnTo>
                  <a:close/>
                </a:path>
              </a:pathLst>
            </a:custGeom>
            <a:blipFill>
              <a:blip r:embed="rId2"/>
              <a:stretch>
                <a:fillRect t="-12397" b="-12397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7443835" y="8096627"/>
            <a:ext cx="634861" cy="634861"/>
          </a:xfrm>
          <a:custGeom>
            <a:avLst/>
            <a:gdLst/>
            <a:ahLst/>
            <a:cxnLst/>
            <a:rect l="l" t="t" r="r" b="b"/>
            <a:pathLst>
              <a:path w="634861" h="634861">
                <a:moveTo>
                  <a:pt x="0" y="0"/>
                </a:moveTo>
                <a:lnTo>
                  <a:pt x="634861" y="0"/>
                </a:lnTo>
                <a:lnTo>
                  <a:pt x="634861" y="634861"/>
                </a:lnTo>
                <a:lnTo>
                  <a:pt x="0" y="634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66189" y="360693"/>
            <a:ext cx="176863" cy="176863"/>
          </a:xfrm>
          <a:custGeom>
            <a:avLst/>
            <a:gdLst/>
            <a:ahLst/>
            <a:cxnLst/>
            <a:rect l="l" t="t" r="r" b="b"/>
            <a:pathLst>
              <a:path w="176863" h="176863">
                <a:moveTo>
                  <a:pt x="0" y="0"/>
                </a:moveTo>
                <a:lnTo>
                  <a:pt x="176863" y="0"/>
                </a:lnTo>
                <a:lnTo>
                  <a:pt x="176863" y="176863"/>
                </a:lnTo>
                <a:lnTo>
                  <a:pt x="0" y="176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419302" y="374554"/>
            <a:ext cx="332095" cy="149141"/>
          </a:xfrm>
          <a:custGeom>
            <a:avLst/>
            <a:gdLst/>
            <a:ahLst/>
            <a:cxnLst/>
            <a:rect l="l" t="t" r="r" b="b"/>
            <a:pathLst>
              <a:path w="332095" h="149141">
                <a:moveTo>
                  <a:pt x="0" y="0"/>
                </a:moveTo>
                <a:lnTo>
                  <a:pt x="332095" y="0"/>
                </a:lnTo>
                <a:lnTo>
                  <a:pt x="332095" y="149141"/>
                </a:lnTo>
                <a:lnTo>
                  <a:pt x="0" y="149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71211" y="2752496"/>
            <a:ext cx="4669094" cy="1091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</a:pPr>
            <a:r>
              <a:rPr lang="en-US" sz="5055" b="1" spc="-454">
                <a:solidFill>
                  <a:srgbClr val="15342D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Экологическая безопасность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5143500"/>
            <a:ext cx="10356187" cy="5143500"/>
            <a:chOff x="0" y="0"/>
            <a:chExt cx="2727555" cy="1354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27555" cy="1354667"/>
            </a:xfrm>
            <a:custGeom>
              <a:avLst/>
              <a:gdLst/>
              <a:ahLst/>
              <a:cxnLst/>
              <a:rect l="l" t="t" r="r" b="b"/>
              <a:pathLst>
                <a:path w="2727555" h="1354667">
                  <a:moveTo>
                    <a:pt x="0" y="0"/>
                  </a:moveTo>
                  <a:lnTo>
                    <a:pt x="2727555" y="0"/>
                  </a:lnTo>
                  <a:lnTo>
                    <a:pt x="2727555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2727555" cy="1345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66189" y="6193155"/>
            <a:ext cx="3553925" cy="1151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• истощение ресурсов;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• глобальное изменение климата;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• разрушения озонового слоя; 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• уменьшение биоразнообразия;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• процесс опустынивания;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• загрязнения морей и океанов.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6189" y="5650990"/>
            <a:ext cx="3553925" cy="19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b="1" spc="-98">
                <a:solidFill>
                  <a:srgbClr val="DAE1D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Внешние угрозы это: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63190" y="5921399"/>
            <a:ext cx="5685137" cy="248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Экологическая безопасность — это состояние защищённости биосферы, общества и государства от угроз, вызванных природными и антропогенными воздействиями.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Она является частью национальной безопасности и обеспечивает безопасные условия жизни населения и устойчивость экосистем.</a:t>
            </a:r>
          </a:p>
          <a:p>
            <a:pPr algn="l">
              <a:lnSpc>
                <a:spcPts val="1540"/>
              </a:lnSpc>
            </a:pPr>
            <a:endParaRPr lang="en-US" sz="1400" spc="-98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Объекты экологической безопасности: права и потребности человека, природные ресурсы, окружающая среда.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Субъекты: личность, общество, государство, биосфера.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Политика экологической безопасности — деятельность государства и общества, направленная на защиту окружающей среды и обеспечение устойчивого развития.</a:t>
            </a:r>
          </a:p>
          <a:p>
            <a:pPr algn="l">
              <a:lnSpc>
                <a:spcPts val="1540"/>
              </a:lnSpc>
            </a:pPr>
            <a:endParaRPr lang="en-US" sz="1400" spc="-98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6189" y="7687310"/>
            <a:ext cx="3553925" cy="19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b="1" spc="-98">
                <a:solidFill>
                  <a:srgbClr val="DAE1D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Внутренние угрозы это: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356187" y="1536747"/>
            <a:ext cx="7931813" cy="8750253"/>
            <a:chOff x="0" y="0"/>
            <a:chExt cx="1228845" cy="13556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8845" cy="1355643"/>
            </a:xfrm>
            <a:custGeom>
              <a:avLst/>
              <a:gdLst/>
              <a:ahLst/>
              <a:cxnLst/>
              <a:rect l="l" t="t" r="r" b="b"/>
              <a:pathLst>
                <a:path w="1228845" h="1355643">
                  <a:moveTo>
                    <a:pt x="0" y="0"/>
                  </a:moveTo>
                  <a:lnTo>
                    <a:pt x="1228845" y="0"/>
                  </a:lnTo>
                  <a:lnTo>
                    <a:pt x="1228845" y="1355643"/>
                  </a:lnTo>
                  <a:lnTo>
                    <a:pt x="0" y="1355643"/>
                  </a:lnTo>
                  <a:close/>
                </a:path>
              </a:pathLst>
            </a:custGeom>
            <a:blipFill>
              <a:blip r:embed="rId2"/>
              <a:stretch>
                <a:fillRect l="-48060" r="-48060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8474567" y="1537221"/>
            <a:ext cx="669433" cy="669433"/>
          </a:xfrm>
          <a:custGeom>
            <a:avLst/>
            <a:gdLst/>
            <a:ahLst/>
            <a:cxnLst/>
            <a:rect l="l" t="t" r="r" b="b"/>
            <a:pathLst>
              <a:path w="669433" h="669433">
                <a:moveTo>
                  <a:pt x="0" y="0"/>
                </a:moveTo>
                <a:lnTo>
                  <a:pt x="669433" y="0"/>
                </a:lnTo>
                <a:lnTo>
                  <a:pt x="669433" y="669433"/>
                </a:lnTo>
                <a:lnTo>
                  <a:pt x="0" y="6694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28899" y="1536747"/>
            <a:ext cx="3554124" cy="2819602"/>
            <a:chOff x="0" y="0"/>
            <a:chExt cx="550627" cy="4368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50627" cy="436830"/>
            </a:xfrm>
            <a:custGeom>
              <a:avLst/>
              <a:gdLst/>
              <a:ahLst/>
              <a:cxnLst/>
              <a:rect l="l" t="t" r="r" b="b"/>
              <a:pathLst>
                <a:path w="550627" h="436830">
                  <a:moveTo>
                    <a:pt x="0" y="0"/>
                  </a:moveTo>
                  <a:lnTo>
                    <a:pt x="550627" y="0"/>
                  </a:lnTo>
                  <a:lnTo>
                    <a:pt x="550627" y="436830"/>
                  </a:lnTo>
                  <a:lnTo>
                    <a:pt x="0" y="436830"/>
                  </a:lnTo>
                  <a:close/>
                </a:path>
              </a:pathLst>
            </a:custGeom>
            <a:blipFill>
              <a:blip r:embed="rId5"/>
              <a:stretch>
                <a:fillRect l="-20518" r="-20518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566189" y="360693"/>
            <a:ext cx="176863" cy="176863"/>
          </a:xfrm>
          <a:custGeom>
            <a:avLst/>
            <a:gdLst/>
            <a:ahLst/>
            <a:cxnLst/>
            <a:rect l="l" t="t" r="r" b="b"/>
            <a:pathLst>
              <a:path w="176863" h="176863">
                <a:moveTo>
                  <a:pt x="0" y="0"/>
                </a:moveTo>
                <a:lnTo>
                  <a:pt x="176863" y="0"/>
                </a:lnTo>
                <a:lnTo>
                  <a:pt x="176863" y="176863"/>
                </a:lnTo>
                <a:lnTo>
                  <a:pt x="0" y="176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419302" y="374554"/>
            <a:ext cx="332095" cy="149141"/>
          </a:xfrm>
          <a:custGeom>
            <a:avLst/>
            <a:gdLst/>
            <a:ahLst/>
            <a:cxnLst/>
            <a:rect l="l" t="t" r="r" b="b"/>
            <a:pathLst>
              <a:path w="332095" h="149141">
                <a:moveTo>
                  <a:pt x="0" y="0"/>
                </a:moveTo>
                <a:lnTo>
                  <a:pt x="332095" y="0"/>
                </a:lnTo>
                <a:lnTo>
                  <a:pt x="332095" y="149141"/>
                </a:lnTo>
                <a:lnTo>
                  <a:pt x="0" y="1491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66189" y="8228965"/>
            <a:ext cx="3553925" cy="134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• нерациональное использование природных ресурсов;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• дефицит пресной воды;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• деградация земельных ресурсов;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• загрязнения водных ресурсов;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• загрязнение атмосферной среды</a:t>
            </a:r>
          </a:p>
          <a:p>
            <a:pPr algn="l">
              <a:lnSpc>
                <a:spcPts val="1540"/>
              </a:lnSpc>
            </a:pPr>
            <a:endParaRPr lang="en-US" sz="1400" spc="-98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35711" y="1810542"/>
            <a:ext cx="10352289" cy="8476458"/>
            <a:chOff x="0" y="0"/>
            <a:chExt cx="2726529" cy="2232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6529" cy="2232483"/>
            </a:xfrm>
            <a:custGeom>
              <a:avLst/>
              <a:gdLst/>
              <a:ahLst/>
              <a:cxnLst/>
              <a:rect l="l" t="t" r="r" b="b"/>
              <a:pathLst>
                <a:path w="2726529" h="2232483">
                  <a:moveTo>
                    <a:pt x="0" y="0"/>
                  </a:moveTo>
                  <a:lnTo>
                    <a:pt x="2726529" y="0"/>
                  </a:lnTo>
                  <a:lnTo>
                    <a:pt x="2726529" y="2232483"/>
                  </a:lnTo>
                  <a:lnTo>
                    <a:pt x="0" y="2232483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2726529" cy="222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70389" y="2891504"/>
            <a:ext cx="8062522" cy="3167621"/>
            <a:chOff x="0" y="0"/>
            <a:chExt cx="1571473" cy="617404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1571473" cy="617404"/>
            </a:xfrm>
            <a:custGeom>
              <a:avLst/>
              <a:gdLst/>
              <a:ahLst/>
              <a:cxnLst/>
              <a:rect l="l" t="t" r="r" b="b"/>
              <a:pathLst>
                <a:path w="1571473" h="617404">
                  <a:moveTo>
                    <a:pt x="1571473" y="0"/>
                  </a:moveTo>
                  <a:lnTo>
                    <a:pt x="0" y="0"/>
                  </a:lnTo>
                  <a:lnTo>
                    <a:pt x="0" y="617404"/>
                  </a:lnTo>
                  <a:lnTo>
                    <a:pt x="1571473" y="617404"/>
                  </a:lnTo>
                  <a:close/>
                </a:path>
              </a:pathLst>
            </a:custGeom>
            <a:blipFill>
              <a:blip r:embed="rId2"/>
              <a:stretch>
                <a:fillRect t="-21586" b="-2158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944146" y="6882108"/>
            <a:ext cx="9831656" cy="2376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7499" b="1" spc="-674">
                <a:solidFill>
                  <a:srgbClr val="DAE1DE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Основные элементы экологической безопасности</a:t>
            </a:r>
          </a:p>
        </p:txBody>
      </p:sp>
      <p:sp>
        <p:nvSpPr>
          <p:cNvPr id="8" name="Freeform 8"/>
          <p:cNvSpPr/>
          <p:nvPr/>
        </p:nvSpPr>
        <p:spPr>
          <a:xfrm>
            <a:off x="16166368" y="8165368"/>
            <a:ext cx="1092932" cy="1092932"/>
          </a:xfrm>
          <a:custGeom>
            <a:avLst/>
            <a:gdLst/>
            <a:ahLst/>
            <a:cxnLst/>
            <a:rect l="l" t="t" r="r" b="b"/>
            <a:pathLst>
              <a:path w="1092932" h="1092932">
                <a:moveTo>
                  <a:pt x="0" y="0"/>
                </a:moveTo>
                <a:lnTo>
                  <a:pt x="1092932" y="0"/>
                </a:lnTo>
                <a:lnTo>
                  <a:pt x="1092932" y="1092932"/>
                </a:lnTo>
                <a:lnTo>
                  <a:pt x="0" y="10929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66189" y="360693"/>
            <a:ext cx="176863" cy="176863"/>
          </a:xfrm>
          <a:custGeom>
            <a:avLst/>
            <a:gdLst/>
            <a:ahLst/>
            <a:cxnLst/>
            <a:rect l="l" t="t" r="r" b="b"/>
            <a:pathLst>
              <a:path w="176863" h="176863">
                <a:moveTo>
                  <a:pt x="0" y="0"/>
                </a:moveTo>
                <a:lnTo>
                  <a:pt x="176863" y="0"/>
                </a:lnTo>
                <a:lnTo>
                  <a:pt x="176863" y="176863"/>
                </a:lnTo>
                <a:lnTo>
                  <a:pt x="0" y="176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19302" y="374554"/>
            <a:ext cx="332095" cy="149141"/>
          </a:xfrm>
          <a:custGeom>
            <a:avLst/>
            <a:gdLst/>
            <a:ahLst/>
            <a:cxnLst/>
            <a:rect l="l" t="t" r="r" b="b"/>
            <a:pathLst>
              <a:path w="332095" h="149141">
                <a:moveTo>
                  <a:pt x="0" y="0"/>
                </a:moveTo>
                <a:lnTo>
                  <a:pt x="332095" y="0"/>
                </a:lnTo>
                <a:lnTo>
                  <a:pt x="332095" y="149141"/>
                </a:lnTo>
                <a:lnTo>
                  <a:pt x="0" y="149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8700" y="1880889"/>
            <a:ext cx="2585928" cy="2594425"/>
            <a:chOff x="0" y="0"/>
            <a:chExt cx="681067" cy="6833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1067" cy="683305"/>
            </a:xfrm>
            <a:custGeom>
              <a:avLst/>
              <a:gdLst/>
              <a:ahLst/>
              <a:cxnLst/>
              <a:rect l="l" t="t" r="r" b="b"/>
              <a:pathLst>
                <a:path w="681067" h="683305">
                  <a:moveTo>
                    <a:pt x="0" y="0"/>
                  </a:moveTo>
                  <a:lnTo>
                    <a:pt x="681067" y="0"/>
                  </a:lnTo>
                  <a:lnTo>
                    <a:pt x="681067" y="683305"/>
                  </a:lnTo>
                  <a:lnTo>
                    <a:pt x="0" y="683305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9525"/>
              <a:ext cx="681067" cy="673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206092" y="1880889"/>
            <a:ext cx="2585928" cy="2594425"/>
            <a:chOff x="0" y="0"/>
            <a:chExt cx="681067" cy="6833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81067" cy="683305"/>
            </a:xfrm>
            <a:custGeom>
              <a:avLst/>
              <a:gdLst/>
              <a:ahLst/>
              <a:cxnLst/>
              <a:rect l="l" t="t" r="r" b="b"/>
              <a:pathLst>
                <a:path w="681067" h="683305">
                  <a:moveTo>
                    <a:pt x="0" y="0"/>
                  </a:moveTo>
                  <a:lnTo>
                    <a:pt x="681067" y="0"/>
                  </a:lnTo>
                  <a:lnTo>
                    <a:pt x="681067" y="683305"/>
                  </a:lnTo>
                  <a:lnTo>
                    <a:pt x="0" y="683305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681067" cy="673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6048771"/>
            <a:ext cx="2585928" cy="2594425"/>
            <a:chOff x="0" y="0"/>
            <a:chExt cx="681067" cy="68330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81067" cy="683305"/>
            </a:xfrm>
            <a:custGeom>
              <a:avLst/>
              <a:gdLst/>
              <a:ahLst/>
              <a:cxnLst/>
              <a:rect l="l" t="t" r="r" b="b"/>
              <a:pathLst>
                <a:path w="681067" h="683305">
                  <a:moveTo>
                    <a:pt x="0" y="0"/>
                  </a:moveTo>
                  <a:lnTo>
                    <a:pt x="681067" y="0"/>
                  </a:lnTo>
                  <a:lnTo>
                    <a:pt x="681067" y="683305"/>
                  </a:lnTo>
                  <a:lnTo>
                    <a:pt x="0" y="683305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681067" cy="673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206092" y="6048771"/>
            <a:ext cx="2585928" cy="2594425"/>
            <a:chOff x="0" y="0"/>
            <a:chExt cx="681067" cy="68330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81067" cy="683305"/>
            </a:xfrm>
            <a:custGeom>
              <a:avLst/>
              <a:gdLst/>
              <a:ahLst/>
              <a:cxnLst/>
              <a:rect l="l" t="t" r="r" b="b"/>
              <a:pathLst>
                <a:path w="681067" h="683305">
                  <a:moveTo>
                    <a:pt x="0" y="0"/>
                  </a:moveTo>
                  <a:lnTo>
                    <a:pt x="681067" y="0"/>
                  </a:lnTo>
                  <a:lnTo>
                    <a:pt x="681067" y="683305"/>
                  </a:lnTo>
                  <a:lnTo>
                    <a:pt x="0" y="683305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681067" cy="673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198336" y="2227325"/>
            <a:ext cx="2416291" cy="191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8"/>
              </a:lnSpc>
            </a:pPr>
            <a:r>
              <a:rPr lang="en-US" sz="1743" spc="-122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Мониторинг окружающей среды: систематическое наблюдение за состоянием экосистем и выявление факторов, которые могут привести к их ухудшению.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290910" y="2108672"/>
            <a:ext cx="2416291" cy="214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8"/>
              </a:lnSpc>
            </a:pPr>
            <a:r>
              <a:rPr lang="en-US" sz="1743" spc="-122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Регулирование природопользования: создание правовой и административной системы, обеспечивающей рациональное использование природных ресурсов.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98336" y="6276553"/>
            <a:ext cx="2416291" cy="143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8"/>
              </a:lnSpc>
            </a:pPr>
            <a:r>
              <a:rPr lang="en-US" sz="1743" spc="-122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Охрана экосистем: меры, направленные на сохранение лесов, водоемов, болот, а также борьбу с уничтожением животных и растений.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290910" y="6276553"/>
            <a:ext cx="2416291" cy="191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8"/>
              </a:lnSpc>
            </a:pPr>
            <a:r>
              <a:rPr lang="en-US" sz="1743" spc="-122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Уменьшение антропогенного воздействия: разработка и внедрение новых технологий, которые снижают вредное воздействие человека на природу.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671100"/>
            <a:ext cx="9144000" cy="3869970"/>
            <a:chOff x="0" y="0"/>
            <a:chExt cx="1416645" cy="5995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645" cy="599560"/>
            </a:xfrm>
            <a:custGeom>
              <a:avLst/>
              <a:gdLst/>
              <a:ahLst/>
              <a:cxnLst/>
              <a:rect l="l" t="t" r="r" b="b"/>
              <a:pathLst>
                <a:path w="1416645" h="599560">
                  <a:moveTo>
                    <a:pt x="0" y="0"/>
                  </a:moveTo>
                  <a:lnTo>
                    <a:pt x="1416645" y="0"/>
                  </a:lnTo>
                  <a:lnTo>
                    <a:pt x="1416645" y="599560"/>
                  </a:lnTo>
                  <a:lnTo>
                    <a:pt x="0" y="599560"/>
                  </a:lnTo>
                  <a:close/>
                </a:path>
              </a:pathLst>
            </a:custGeom>
            <a:blipFill>
              <a:blip r:embed="rId2"/>
              <a:stretch>
                <a:fillRect l="-12696" t="-21590" b="-5581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5541070"/>
            <a:ext cx="18288000" cy="4745930"/>
            <a:chOff x="0" y="0"/>
            <a:chExt cx="4816593" cy="12499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249957"/>
            </a:xfrm>
            <a:custGeom>
              <a:avLst/>
              <a:gdLst/>
              <a:ahLst/>
              <a:cxnLst/>
              <a:rect l="l" t="t" r="r" b="b"/>
              <a:pathLst>
                <a:path w="4816592" h="1249957">
                  <a:moveTo>
                    <a:pt x="0" y="0"/>
                  </a:moveTo>
                  <a:lnTo>
                    <a:pt x="4816592" y="0"/>
                  </a:lnTo>
                  <a:lnTo>
                    <a:pt x="4816592" y="1249957"/>
                  </a:lnTo>
                  <a:lnTo>
                    <a:pt x="0" y="1249957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4816593" cy="1240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039974" y="1479491"/>
            <a:ext cx="7719109" cy="2012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3"/>
              </a:lnSpc>
            </a:pPr>
            <a:r>
              <a:rPr lang="en-US" sz="6366" b="1" spc="-573">
                <a:solidFill>
                  <a:srgbClr val="15342D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Система экологической безопасности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154545"/>
            <a:ext cx="4210781" cy="210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определение и оценка комплекса факторов экологической опасности, проявляющихся на данной территории; 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районирование территории по устойчивости к проявлению факторов экологической опасности; 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составление и ведение кадастра объектов воздействия на окружающую среду; 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составление кадастра природных ресурсов;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определение антропогенной нагрузки; 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составление и ведение кадастра «загрязненных» площадей.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827498"/>
            <a:ext cx="4210781" cy="19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b="1" spc="-98">
                <a:solidFill>
                  <a:srgbClr val="DAE1D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1. Комплексная экологическая оценка территории: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38610" y="7154545"/>
            <a:ext cx="4210781" cy="96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нормирование воздействий на окружающую среду;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контроль источников воздействия на окружающую среду; 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контроль качества компонентов окружающей среды.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38610" y="6827498"/>
            <a:ext cx="4210781" cy="19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b="1" spc="-98">
                <a:solidFill>
                  <a:srgbClr val="DAE1D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2. Экологический мониторинг: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49615" y="6827498"/>
            <a:ext cx="4209685" cy="19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b="1" spc="-98">
                <a:solidFill>
                  <a:srgbClr val="DAE1D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3. Управленческие решения: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49615" y="7154545"/>
            <a:ext cx="4209685" cy="153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формирование экологической политики;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предупреждение проявления антропогенных факторов экологической опасности; 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минимизация последствий проявления природных факторов экологической опасности; </a:t>
            </a:r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➢ разработка и совершенствование природоохранного законодательства и методов формирования экологического мировоззрения.</a:t>
            </a:r>
          </a:p>
        </p:txBody>
      </p:sp>
      <p:sp>
        <p:nvSpPr>
          <p:cNvPr id="14" name="Freeform 14"/>
          <p:cNvSpPr/>
          <p:nvPr/>
        </p:nvSpPr>
        <p:spPr>
          <a:xfrm>
            <a:off x="7949841" y="1987701"/>
            <a:ext cx="870918" cy="870918"/>
          </a:xfrm>
          <a:custGeom>
            <a:avLst/>
            <a:gdLst/>
            <a:ahLst/>
            <a:cxnLst/>
            <a:rect l="l" t="t" r="r" b="b"/>
            <a:pathLst>
              <a:path w="870918" h="870918">
                <a:moveTo>
                  <a:pt x="0" y="0"/>
                </a:moveTo>
                <a:lnTo>
                  <a:pt x="870917" y="0"/>
                </a:lnTo>
                <a:lnTo>
                  <a:pt x="870917" y="870918"/>
                </a:lnTo>
                <a:lnTo>
                  <a:pt x="0" y="8709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66189" y="360693"/>
            <a:ext cx="176863" cy="176863"/>
          </a:xfrm>
          <a:custGeom>
            <a:avLst/>
            <a:gdLst/>
            <a:ahLst/>
            <a:cxnLst/>
            <a:rect l="l" t="t" r="r" b="b"/>
            <a:pathLst>
              <a:path w="176863" h="176863">
                <a:moveTo>
                  <a:pt x="0" y="0"/>
                </a:moveTo>
                <a:lnTo>
                  <a:pt x="176863" y="0"/>
                </a:lnTo>
                <a:lnTo>
                  <a:pt x="176863" y="176863"/>
                </a:lnTo>
                <a:lnTo>
                  <a:pt x="0" y="176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419302" y="374554"/>
            <a:ext cx="332095" cy="149141"/>
          </a:xfrm>
          <a:custGeom>
            <a:avLst/>
            <a:gdLst/>
            <a:ahLst/>
            <a:cxnLst/>
            <a:rect l="l" t="t" r="r" b="b"/>
            <a:pathLst>
              <a:path w="332095" h="149141">
                <a:moveTo>
                  <a:pt x="0" y="0"/>
                </a:moveTo>
                <a:lnTo>
                  <a:pt x="332095" y="0"/>
                </a:lnTo>
                <a:lnTo>
                  <a:pt x="332095" y="149141"/>
                </a:lnTo>
                <a:lnTo>
                  <a:pt x="0" y="149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039974" y="3615610"/>
            <a:ext cx="6106583" cy="13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3"/>
              </a:lnSpc>
            </a:pPr>
            <a:r>
              <a:rPr lang="en-US" sz="2030" spc="-142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Это механизм, обеспечивающий негативное допустимое воздействие природных и антропогенных факторов экологической опасности на окружающую среду и самого человека. В систему экологической безопасности входит: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32212" y="6222300"/>
            <a:ext cx="7527088" cy="3422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6"/>
              </a:lnSpc>
            </a:pPr>
            <a:r>
              <a:rPr lang="en-US" sz="8146" b="1" spc="-733">
                <a:solidFill>
                  <a:srgbClr val="15342D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Методы обеспечения экологической безопасности:</a:t>
            </a:r>
          </a:p>
        </p:txBody>
      </p:sp>
      <p:sp>
        <p:nvSpPr>
          <p:cNvPr id="3" name="Freeform 3"/>
          <p:cNvSpPr/>
          <p:nvPr/>
        </p:nvSpPr>
        <p:spPr>
          <a:xfrm>
            <a:off x="16661130" y="6348093"/>
            <a:ext cx="598170" cy="598170"/>
          </a:xfrm>
          <a:custGeom>
            <a:avLst/>
            <a:gdLst/>
            <a:ahLst/>
            <a:cxnLst/>
            <a:rect l="l" t="t" r="r" b="b"/>
            <a:pathLst>
              <a:path w="598170" h="598170">
                <a:moveTo>
                  <a:pt x="0" y="0"/>
                </a:moveTo>
                <a:lnTo>
                  <a:pt x="598170" y="0"/>
                </a:lnTo>
                <a:lnTo>
                  <a:pt x="598170" y="598170"/>
                </a:lnTo>
                <a:lnTo>
                  <a:pt x="0" y="598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6189" y="360693"/>
            <a:ext cx="176863" cy="176863"/>
          </a:xfrm>
          <a:custGeom>
            <a:avLst/>
            <a:gdLst/>
            <a:ahLst/>
            <a:cxnLst/>
            <a:rect l="l" t="t" r="r" b="b"/>
            <a:pathLst>
              <a:path w="176863" h="176863">
                <a:moveTo>
                  <a:pt x="0" y="0"/>
                </a:moveTo>
                <a:lnTo>
                  <a:pt x="176863" y="0"/>
                </a:lnTo>
                <a:lnTo>
                  <a:pt x="176863" y="176863"/>
                </a:lnTo>
                <a:lnTo>
                  <a:pt x="0" y="1768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19302" y="374554"/>
            <a:ext cx="332095" cy="149141"/>
          </a:xfrm>
          <a:custGeom>
            <a:avLst/>
            <a:gdLst/>
            <a:ahLst/>
            <a:cxnLst/>
            <a:rect l="l" t="t" r="r" b="b"/>
            <a:pathLst>
              <a:path w="332095" h="149141">
                <a:moveTo>
                  <a:pt x="0" y="0"/>
                </a:moveTo>
                <a:lnTo>
                  <a:pt x="332095" y="0"/>
                </a:lnTo>
                <a:lnTo>
                  <a:pt x="332095" y="149141"/>
                </a:lnTo>
                <a:lnTo>
                  <a:pt x="0" y="149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18288000" cy="5524180"/>
          </a:xfrm>
          <a:custGeom>
            <a:avLst/>
            <a:gdLst/>
            <a:ahLst/>
            <a:cxnLst/>
            <a:rect l="l" t="t" r="r" b="b"/>
            <a:pathLst>
              <a:path w="18288000" h="5524180">
                <a:moveTo>
                  <a:pt x="0" y="0"/>
                </a:moveTo>
                <a:lnTo>
                  <a:pt x="18288000" y="0"/>
                </a:lnTo>
                <a:lnTo>
                  <a:pt x="18288000" y="5524180"/>
                </a:lnTo>
                <a:lnTo>
                  <a:pt x="0" y="55241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71803" b="-4876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55089" y="6357618"/>
            <a:ext cx="3269793" cy="57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1. Методы контроля качества окружающей среды (методы измерений и биологические методы).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76972" y="6366508"/>
            <a:ext cx="3269793" cy="19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2. Методы моделирования и прогноза.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5089" y="7785098"/>
            <a:ext cx="3269793" cy="96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3. Комбинированные методы, например, экологотоксикологические методы, включающие различные группы методов (физико-химических, биологических, токсикологических и др.).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76972" y="7795258"/>
            <a:ext cx="3269793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4. Методы управления качеством окружающей среды.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3045" y="8877935"/>
            <a:ext cx="7467855" cy="770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endParaRPr/>
          </a:p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Экологическая безопасность – важный фактор развития общества. С учетом растущих угроз для окружающей среды, изменений климата и других экологических проблем разработка и введение гарантий экозащищенности – неотложная задача.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553124"/>
            <a:chOff x="0" y="0"/>
            <a:chExt cx="4816593" cy="17259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725926"/>
            </a:xfrm>
            <a:custGeom>
              <a:avLst/>
              <a:gdLst/>
              <a:ahLst/>
              <a:cxnLst/>
              <a:rect l="l" t="t" r="r" b="b"/>
              <a:pathLst>
                <a:path w="4816592" h="1725926">
                  <a:moveTo>
                    <a:pt x="0" y="0"/>
                  </a:moveTo>
                  <a:lnTo>
                    <a:pt x="4816592" y="0"/>
                  </a:lnTo>
                  <a:lnTo>
                    <a:pt x="4816592" y="1725926"/>
                  </a:lnTo>
                  <a:lnTo>
                    <a:pt x="0" y="1725926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4816593" cy="17164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383541" y="1903836"/>
            <a:ext cx="5875759" cy="4114800"/>
            <a:chOff x="0" y="0"/>
            <a:chExt cx="910309" cy="6374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0309" cy="637490"/>
            </a:xfrm>
            <a:custGeom>
              <a:avLst/>
              <a:gdLst/>
              <a:ahLst/>
              <a:cxnLst/>
              <a:rect l="l" t="t" r="r" b="b"/>
              <a:pathLst>
                <a:path w="910309" h="637490">
                  <a:moveTo>
                    <a:pt x="0" y="0"/>
                  </a:moveTo>
                  <a:lnTo>
                    <a:pt x="910309" y="0"/>
                  </a:lnTo>
                  <a:lnTo>
                    <a:pt x="910309" y="637490"/>
                  </a:lnTo>
                  <a:lnTo>
                    <a:pt x="0" y="637490"/>
                  </a:lnTo>
                  <a:close/>
                </a:path>
              </a:pathLst>
            </a:custGeom>
            <a:blipFill>
              <a:blip r:embed="rId2"/>
              <a:stretch>
                <a:fillRect l="-2555" r="-2555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1333500"/>
            <a:ext cx="9352220" cy="425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38"/>
              </a:lnSpc>
            </a:pPr>
            <a:r>
              <a:rPr lang="en-US" sz="8172" b="1" spc="-735">
                <a:solidFill>
                  <a:srgbClr val="DAE1DE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Меры, принимаемые для сохранения окружающей среды: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853587" y="5143500"/>
            <a:ext cx="4935667" cy="768407"/>
            <a:chOff x="0" y="0"/>
            <a:chExt cx="1299929" cy="2023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99929" cy="202379"/>
            </a:xfrm>
            <a:custGeom>
              <a:avLst/>
              <a:gdLst/>
              <a:ahLst/>
              <a:cxnLst/>
              <a:rect l="l" t="t" r="r" b="b"/>
              <a:pathLst>
                <a:path w="1299929" h="202379">
                  <a:moveTo>
                    <a:pt x="0" y="0"/>
                  </a:moveTo>
                  <a:lnTo>
                    <a:pt x="1299929" y="0"/>
                  </a:lnTo>
                  <a:lnTo>
                    <a:pt x="1299929" y="202379"/>
                  </a:lnTo>
                  <a:lnTo>
                    <a:pt x="0" y="202379"/>
                  </a:lnTo>
                  <a:close/>
                </a:path>
              </a:pathLst>
            </a:custGeom>
            <a:solidFill>
              <a:srgbClr val="DAE1D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1299929" cy="192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66189" y="7868142"/>
            <a:ext cx="3190926" cy="229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Внедрение экологических стандартов – важный шаг для обеспечения экологической безопасности. Они устанавливают жесткие правила для предприятий в отношении их деятельности. Стандарты регулируют выбросы вредных веществ в атмосферу или водные источники, а также требуют соблюдения правил утилизации и переработки отходов. Экостандарты – вклад в безопасное будущеенашей планеты.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6189" y="7343699"/>
            <a:ext cx="3190926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b="1" spc="-98">
                <a:solidFill>
                  <a:srgbClr val="15342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• Разработка и введение экологических стандартов.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24281" y="7343699"/>
            <a:ext cx="3191125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b="1" spc="-98">
                <a:solidFill>
                  <a:srgbClr val="15342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• Переход на альтернативные источники энергии.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2571" y="7343699"/>
            <a:ext cx="3190926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b="1" spc="-98">
                <a:solidFill>
                  <a:srgbClr val="15342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• Эффективное расходование природных ресурсов.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40222" y="7343699"/>
            <a:ext cx="3190926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b="1" spc="-98">
                <a:solidFill>
                  <a:srgbClr val="15342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• Сохранение ареалов обитания зверей, птиц и растений.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108271" y="2301406"/>
            <a:ext cx="715347" cy="715347"/>
          </a:xfrm>
          <a:custGeom>
            <a:avLst/>
            <a:gdLst/>
            <a:ahLst/>
            <a:cxnLst/>
            <a:rect l="l" t="t" r="r" b="b"/>
            <a:pathLst>
              <a:path w="715347" h="715347">
                <a:moveTo>
                  <a:pt x="0" y="0"/>
                </a:moveTo>
                <a:lnTo>
                  <a:pt x="715347" y="0"/>
                </a:lnTo>
                <a:lnTo>
                  <a:pt x="715347" y="715347"/>
                </a:lnTo>
                <a:lnTo>
                  <a:pt x="0" y="715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66189" y="360693"/>
            <a:ext cx="176863" cy="176863"/>
          </a:xfrm>
          <a:custGeom>
            <a:avLst/>
            <a:gdLst/>
            <a:ahLst/>
            <a:cxnLst/>
            <a:rect l="l" t="t" r="r" b="b"/>
            <a:pathLst>
              <a:path w="176863" h="176863">
                <a:moveTo>
                  <a:pt x="0" y="0"/>
                </a:moveTo>
                <a:lnTo>
                  <a:pt x="176863" y="0"/>
                </a:lnTo>
                <a:lnTo>
                  <a:pt x="176863" y="176863"/>
                </a:lnTo>
                <a:lnTo>
                  <a:pt x="0" y="176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419302" y="374554"/>
            <a:ext cx="332095" cy="149141"/>
          </a:xfrm>
          <a:custGeom>
            <a:avLst/>
            <a:gdLst/>
            <a:ahLst/>
            <a:cxnLst/>
            <a:rect l="l" t="t" r="r" b="b"/>
            <a:pathLst>
              <a:path w="332095" h="149141">
                <a:moveTo>
                  <a:pt x="0" y="0"/>
                </a:moveTo>
                <a:lnTo>
                  <a:pt x="332095" y="0"/>
                </a:lnTo>
                <a:lnTo>
                  <a:pt x="332095" y="149141"/>
                </a:lnTo>
                <a:lnTo>
                  <a:pt x="0" y="149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224281" y="7868142"/>
            <a:ext cx="3190926" cy="229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Переход от традиционных ископаемых источников энергии к чистым – одно из ключевых решений, способствующих экологической безопасности. В энергии, получаемой из возобновляемых источников – солнца, ветра, воды, нет недостатка. Она не приносит вред окружающей среде. Поощрение использования этих альтернативных источников энергии помогает снизить выбросы парниковых газов, ограничить зависимость от нефти, угля или газа.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81932" y="7868142"/>
            <a:ext cx="3190926" cy="172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Экономически эффективная организация использования природных богатств играет важную роль для экологической безопасности. Внедрение технологий, сокращающих потребление электроэнергии и воды, помогает снизить негативное окружающее воздействие, а также сохранять природные запасы.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540222" y="7868142"/>
            <a:ext cx="3027265" cy="2356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61"/>
              </a:lnSpc>
            </a:pPr>
            <a:r>
              <a:rPr lang="en-US" sz="1328" spc="-92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Деградация или уничтожение природных мест обитания животных и растений вызывает проблемы экологического равновесия. Создание заповедников, национальных парков или других охраняемых от загрязнений территорий способствует сохранению биоразнообразия природной экосистемы. Такие действия также помогают предотвратить вымирание уникальных видов, а также развивать устойчивый подход к охране окружающей среды.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197873" y="7343699"/>
            <a:ext cx="3190926" cy="19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b="1" spc="-98">
                <a:solidFill>
                  <a:srgbClr val="15342D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• Экологическое образование.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197873" y="7868142"/>
            <a:ext cx="2996159" cy="229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Последнее, но важное действие – экологическое образование и осведомленность. Понимание проблем окружающей среды и их последствий помогает людям понять важность экологической безопасности, а также принимать в своей повседневной жизни экологически ответственные решения. Развитие осведомленности о сохранении окружающей среды – это инвестиция в будущее..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052317" y="5221697"/>
            <a:ext cx="4366985" cy="621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6"/>
              </a:lnSpc>
            </a:pPr>
            <a:r>
              <a:rPr lang="en-US" sz="1132" spc="-79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Активное введение в практику мер экологической безопасности помогает обеспечить экологическую безопасность не только в рамках одного государства. Оно гарантирует устойчивое будущее для всех жителей Земли.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45984"/>
            <a:ext cx="18288000" cy="4141016"/>
            <a:chOff x="0" y="0"/>
            <a:chExt cx="4816593" cy="1090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90638"/>
            </a:xfrm>
            <a:custGeom>
              <a:avLst/>
              <a:gdLst/>
              <a:ahLst/>
              <a:cxnLst/>
              <a:rect l="l" t="t" r="r" b="b"/>
              <a:pathLst>
                <a:path w="4816592" h="1090638">
                  <a:moveTo>
                    <a:pt x="0" y="0"/>
                  </a:moveTo>
                  <a:lnTo>
                    <a:pt x="4816592" y="0"/>
                  </a:lnTo>
                  <a:lnTo>
                    <a:pt x="4816592" y="1090638"/>
                  </a:lnTo>
                  <a:lnTo>
                    <a:pt x="0" y="1090638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4816593" cy="1081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43052" y="7351797"/>
            <a:ext cx="6224715" cy="228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2"/>
              </a:lnSpc>
            </a:pPr>
            <a:r>
              <a:rPr lang="en-US" sz="7215" b="1" spc="-649">
                <a:solidFill>
                  <a:srgbClr val="DAE1DE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Уровни экологической безопасности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62748" y="7085097"/>
            <a:ext cx="6754909" cy="116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2099" spc="-146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Экологическая безопасность реализуется на глобальном, региональном и локальном уровнях. </a:t>
            </a:r>
          </a:p>
          <a:p>
            <a:pPr algn="l">
              <a:lnSpc>
                <a:spcPts val="2309"/>
              </a:lnSpc>
            </a:pPr>
            <a:endParaRPr lang="en-US" sz="2099" spc="-146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2309"/>
              </a:lnSpc>
            </a:pPr>
            <a:endParaRPr lang="en-US" sz="2099" spc="-146">
              <a:solidFill>
                <a:srgbClr val="DAE1DE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555710"/>
            <a:ext cx="18288000" cy="4590274"/>
            <a:chOff x="0" y="0"/>
            <a:chExt cx="5988696" cy="15031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988696" cy="1503158"/>
            </a:xfrm>
            <a:custGeom>
              <a:avLst/>
              <a:gdLst/>
              <a:ahLst/>
              <a:cxnLst/>
              <a:rect l="l" t="t" r="r" b="b"/>
              <a:pathLst>
                <a:path w="5988696" h="1503158">
                  <a:moveTo>
                    <a:pt x="0" y="0"/>
                  </a:moveTo>
                  <a:lnTo>
                    <a:pt x="5988696" y="0"/>
                  </a:lnTo>
                  <a:lnTo>
                    <a:pt x="5988696" y="1503158"/>
                  </a:lnTo>
                  <a:lnTo>
                    <a:pt x="0" y="1503158"/>
                  </a:lnTo>
                  <a:close/>
                </a:path>
              </a:pathLst>
            </a:custGeom>
            <a:blipFill>
              <a:blip r:embed="rId2"/>
              <a:stretch>
                <a:fillRect t="-82719" b="-8271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028700" y="2661909"/>
            <a:ext cx="4964478" cy="2481591"/>
            <a:chOff x="0" y="0"/>
            <a:chExt cx="1307517" cy="6535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7517" cy="653588"/>
            </a:xfrm>
            <a:custGeom>
              <a:avLst/>
              <a:gdLst/>
              <a:ahLst/>
              <a:cxnLst/>
              <a:rect l="l" t="t" r="r" b="b"/>
              <a:pathLst>
                <a:path w="1307517" h="653588">
                  <a:moveTo>
                    <a:pt x="0" y="0"/>
                  </a:moveTo>
                  <a:lnTo>
                    <a:pt x="1307517" y="0"/>
                  </a:lnTo>
                  <a:lnTo>
                    <a:pt x="1307517" y="653588"/>
                  </a:lnTo>
                  <a:lnTo>
                    <a:pt x="0" y="653588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1307517" cy="644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05684" y="3238921"/>
            <a:ext cx="3827352" cy="134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• международные соглашения и протоколы: существуют различные международные соглашения, такие как Парижское соглашение по климату, Конвенция о биологическом разнообразии и другие, которые направлены на координацию усилий стран в борьбе с экологическими проблемами;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62748" y="8226017"/>
            <a:ext cx="8516030" cy="1198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64"/>
              </a:lnSpc>
            </a:pPr>
            <a:r>
              <a:rPr lang="en-US" sz="2149" b="1" spc="-150">
                <a:solidFill>
                  <a:srgbClr val="DAE1D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На глобальном уровне  </a:t>
            </a:r>
            <a:r>
              <a:rPr lang="en-US" sz="2149" spc="-150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управление глобальной экологической безопасностью является прерогативой межгосударственных отношений на уровне ООН, ЮНЕСКО, ЮНЕП, ВОЗ, ВМО и других международных организаций это: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283779" y="2661909"/>
            <a:ext cx="4964478" cy="2481591"/>
            <a:chOff x="0" y="0"/>
            <a:chExt cx="1307517" cy="65358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07517" cy="653588"/>
            </a:xfrm>
            <a:custGeom>
              <a:avLst/>
              <a:gdLst/>
              <a:ahLst/>
              <a:cxnLst/>
              <a:rect l="l" t="t" r="r" b="b"/>
              <a:pathLst>
                <a:path w="1307517" h="653588">
                  <a:moveTo>
                    <a:pt x="0" y="0"/>
                  </a:moveTo>
                  <a:lnTo>
                    <a:pt x="1307517" y="0"/>
                  </a:lnTo>
                  <a:lnTo>
                    <a:pt x="1307517" y="653588"/>
                  </a:lnTo>
                  <a:lnTo>
                    <a:pt x="0" y="653588"/>
                  </a:lnTo>
                  <a:close/>
                </a:path>
              </a:pathLst>
            </a:custGeom>
            <a:solidFill>
              <a:srgbClr val="15342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1307517" cy="644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852341" y="3522339"/>
            <a:ext cx="3827352" cy="770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DAE1D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• разработка принципов зеленого развития, ЦУР в экономике, включая переход на возобновляемые источники энергии, устойчивое сельское хозяйство и управление ресурсами.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661761" y="2661909"/>
            <a:ext cx="4964478" cy="2481591"/>
            <a:chOff x="0" y="0"/>
            <a:chExt cx="1307517" cy="65358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07517" cy="653588"/>
            </a:xfrm>
            <a:custGeom>
              <a:avLst/>
              <a:gdLst/>
              <a:ahLst/>
              <a:cxnLst/>
              <a:rect l="l" t="t" r="r" b="b"/>
              <a:pathLst>
                <a:path w="1307517" h="653588">
                  <a:moveTo>
                    <a:pt x="0" y="0"/>
                  </a:moveTo>
                  <a:lnTo>
                    <a:pt x="1307517" y="0"/>
                  </a:lnTo>
                  <a:lnTo>
                    <a:pt x="1307517" y="653588"/>
                  </a:lnTo>
                  <a:lnTo>
                    <a:pt x="0" y="653588"/>
                  </a:lnTo>
                  <a:close/>
                </a:path>
              </a:pathLst>
            </a:custGeom>
            <a:solidFill>
              <a:srgbClr val="DAE1D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9525"/>
              <a:ext cx="1307517" cy="644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224802" y="3565732"/>
            <a:ext cx="3827352" cy="57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400" spc="-98">
                <a:solidFill>
                  <a:srgbClr val="15342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• разработка стратегий адаптации к изменениям климата, включая защиту от наводнений, засух и других экстремальных погодных условий;</a:t>
            </a:r>
          </a:p>
        </p:txBody>
      </p:sp>
      <p:sp>
        <p:nvSpPr>
          <p:cNvPr id="22" name="Freeform 22"/>
          <p:cNvSpPr/>
          <p:nvPr/>
        </p:nvSpPr>
        <p:spPr>
          <a:xfrm>
            <a:off x="16679694" y="7075572"/>
            <a:ext cx="598170" cy="598170"/>
          </a:xfrm>
          <a:custGeom>
            <a:avLst/>
            <a:gdLst/>
            <a:ahLst/>
            <a:cxnLst/>
            <a:rect l="l" t="t" r="r" b="b"/>
            <a:pathLst>
              <a:path w="598170" h="598170">
                <a:moveTo>
                  <a:pt x="0" y="0"/>
                </a:moveTo>
                <a:lnTo>
                  <a:pt x="598169" y="0"/>
                </a:lnTo>
                <a:lnTo>
                  <a:pt x="598169" y="598170"/>
                </a:lnTo>
                <a:lnTo>
                  <a:pt x="0" y="598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66189" y="360693"/>
            <a:ext cx="176863" cy="176863"/>
          </a:xfrm>
          <a:custGeom>
            <a:avLst/>
            <a:gdLst/>
            <a:ahLst/>
            <a:cxnLst/>
            <a:rect l="l" t="t" r="r" b="b"/>
            <a:pathLst>
              <a:path w="176863" h="176863">
                <a:moveTo>
                  <a:pt x="0" y="0"/>
                </a:moveTo>
                <a:lnTo>
                  <a:pt x="176863" y="0"/>
                </a:lnTo>
                <a:lnTo>
                  <a:pt x="176863" y="176863"/>
                </a:lnTo>
                <a:lnTo>
                  <a:pt x="0" y="176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419302" y="374554"/>
            <a:ext cx="332095" cy="149141"/>
          </a:xfrm>
          <a:custGeom>
            <a:avLst/>
            <a:gdLst/>
            <a:ahLst/>
            <a:cxnLst/>
            <a:rect l="l" t="t" r="r" b="b"/>
            <a:pathLst>
              <a:path w="332095" h="149141">
                <a:moveTo>
                  <a:pt x="0" y="0"/>
                </a:moveTo>
                <a:lnTo>
                  <a:pt x="332095" y="0"/>
                </a:lnTo>
                <a:lnTo>
                  <a:pt x="332095" y="149141"/>
                </a:lnTo>
                <a:lnTo>
                  <a:pt x="0" y="149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1934</Words>
  <Application>Microsoft Office PowerPoint</Application>
  <PresentationFormat>Произвольный</PresentationFormat>
  <Paragraphs>159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Lucida Sans Unicode</vt:lpstr>
      <vt:lpstr>Calibri</vt:lpstr>
      <vt:lpstr>Bricolage Grotesque</vt:lpstr>
      <vt:lpstr>Bricolage Grotesque Semi-Bold</vt:lpstr>
      <vt:lpstr>Arial</vt:lpstr>
      <vt:lpstr>Bricolage Grotesque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Экологическая безопасность как основа политики устойчивого развития по защите природной среды</dc:title>
  <dc:creator>User</dc:creator>
  <cp:lastModifiedBy>Данель Козиева</cp:lastModifiedBy>
  <cp:revision>2</cp:revision>
  <dcterms:created xsi:type="dcterms:W3CDTF">2006-08-16T00:00:00Z</dcterms:created>
  <dcterms:modified xsi:type="dcterms:W3CDTF">2025-10-22T22:52:03Z</dcterms:modified>
  <dc:identifier>DAG2iZ8HBiw</dc:identifier>
</cp:coreProperties>
</file>